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818" r:id="rId2"/>
    <p:sldId id="259" r:id="rId3"/>
    <p:sldId id="1129" r:id="rId4"/>
    <p:sldId id="1130" r:id="rId5"/>
    <p:sldId id="1131" r:id="rId6"/>
    <p:sldId id="1137" r:id="rId7"/>
    <p:sldId id="1133" r:id="rId8"/>
    <p:sldId id="1138" r:id="rId9"/>
    <p:sldId id="1136" r:id="rId10"/>
    <p:sldId id="1132" r:id="rId11"/>
    <p:sldId id="1135" r:id="rId12"/>
    <p:sldId id="46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3947"/>
    <a:srgbClr val="D50000"/>
    <a:srgbClr val="A0A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73" autoAdjust="0"/>
    <p:restoredTop sz="95859" autoAdjust="0"/>
  </p:normalViewPr>
  <p:slideViewPr>
    <p:cSldViewPr snapToGrid="0">
      <p:cViewPr varScale="1">
        <p:scale>
          <a:sx n="196" d="100"/>
          <a:sy n="196" d="100"/>
        </p:scale>
        <p:origin x="1312" y="1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1E5449-7082-4A75-9902-D1CB87033ADA}" type="datetimeFigureOut">
              <a:rPr lang="en-US" smtClean="0"/>
              <a:t>10/3/23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4080A3-4FA5-4FAC-9BB7-4EAFE8F8AB8A}" type="slidenum">
              <a:rPr lang="en-US" smtClean="0"/>
              <a:t>‹#›</a:t>
            </a:fld>
            <a:endParaRPr lang="en-US"/>
          </a:p>
        </p:txBody>
      </p:sp>
    </p:spTree>
    <p:extLst>
      <p:ext uri="{BB962C8B-B14F-4D97-AF65-F5344CB8AC3E}">
        <p14:creationId xmlns:p14="http://schemas.microsoft.com/office/powerpoint/2010/main" val="1183079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 Greyscale + Log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D30A2-91E0-405E-8A77-BE301F6DAE0C}"/>
              </a:ext>
            </a:extLst>
          </p:cNvPr>
          <p:cNvSpPr>
            <a:spLocks noGrp="1"/>
          </p:cNvSpPr>
          <p:nvPr>
            <p:ph type="ctrTitle" hasCustomPrompt="1"/>
          </p:nvPr>
        </p:nvSpPr>
        <p:spPr>
          <a:xfrm>
            <a:off x="665296" y="631262"/>
            <a:ext cx="7991814" cy="4522628"/>
          </a:xfrm>
          <a:prstGeom prst="rect">
            <a:avLst/>
          </a:prstGeom>
        </p:spPr>
        <p:txBody>
          <a:bodyPr anchor="b"/>
          <a:lstStyle>
            <a:lvl1pPr algn="l">
              <a:defRPr sz="6000" b="1" baseline="0">
                <a:solidFill>
                  <a:schemeClr val="tx1"/>
                </a:solidFill>
                <a:latin typeface="Graphik" panose="020B0503030202060203" pitchFamily="34" charset="77"/>
              </a:defRPr>
            </a:lvl1pPr>
          </a:lstStyle>
          <a:p>
            <a:r>
              <a:rPr lang="en-US" dirty="0"/>
              <a:t>INSERT TITLE HERE</a:t>
            </a:r>
            <a:endParaRPr lang="en-CA" dirty="0"/>
          </a:p>
        </p:txBody>
      </p:sp>
      <p:sp>
        <p:nvSpPr>
          <p:cNvPr id="3" name="Subtitle 2">
            <a:extLst>
              <a:ext uri="{FF2B5EF4-FFF2-40B4-BE49-F238E27FC236}">
                <a16:creationId xmlns:a16="http://schemas.microsoft.com/office/drawing/2014/main" id="{76C45029-8616-47E6-9B4D-B3D2823AFC55}"/>
              </a:ext>
            </a:extLst>
          </p:cNvPr>
          <p:cNvSpPr>
            <a:spLocks noGrp="1"/>
          </p:cNvSpPr>
          <p:nvPr>
            <p:ph type="subTitle" idx="1" hasCustomPrompt="1"/>
          </p:nvPr>
        </p:nvSpPr>
        <p:spPr>
          <a:xfrm>
            <a:off x="665296" y="5153891"/>
            <a:ext cx="7991814" cy="1072847"/>
          </a:xfrm>
          <a:prstGeom prst="rect">
            <a:avLst/>
          </a:prstGeom>
        </p:spPr>
        <p:txBody>
          <a:bodyPr>
            <a:normAutofit/>
          </a:bodyPr>
          <a:lstStyle>
            <a:lvl1pPr marL="0" indent="0" algn="l">
              <a:buNone/>
              <a:defRPr sz="2800" b="1" baseline="0">
                <a:solidFill>
                  <a:srgbClr val="A0A0A0"/>
                </a:solidFill>
                <a:latin typeface="Graphik" panose="020B050303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 (if applicable)</a:t>
            </a:r>
            <a:endParaRPr lang="en-CA" dirty="0"/>
          </a:p>
        </p:txBody>
      </p:sp>
      <p:pic>
        <p:nvPicPr>
          <p:cNvPr id="6" name="Picture 5">
            <a:extLst>
              <a:ext uri="{FF2B5EF4-FFF2-40B4-BE49-F238E27FC236}">
                <a16:creationId xmlns:a16="http://schemas.microsoft.com/office/drawing/2014/main" id="{D42CB810-1678-9442-B944-29CDAD8AA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57110" y="3442947"/>
            <a:ext cx="2869594" cy="3019808"/>
          </a:xfrm>
          <a:prstGeom prst="rect">
            <a:avLst/>
          </a:prstGeom>
        </p:spPr>
      </p:pic>
    </p:spTree>
    <p:extLst>
      <p:ext uri="{BB962C8B-B14F-4D97-AF65-F5344CB8AC3E}">
        <p14:creationId xmlns:p14="http://schemas.microsoft.com/office/powerpoint/2010/main" val="705880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 Greyscale Logoles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D30A2-91E0-405E-8A77-BE301F6DAE0C}"/>
              </a:ext>
            </a:extLst>
          </p:cNvPr>
          <p:cNvSpPr>
            <a:spLocks noGrp="1"/>
          </p:cNvSpPr>
          <p:nvPr>
            <p:ph type="ctrTitle" hasCustomPrompt="1"/>
          </p:nvPr>
        </p:nvSpPr>
        <p:spPr>
          <a:xfrm>
            <a:off x="665295" y="631262"/>
            <a:ext cx="10732048" cy="4522628"/>
          </a:xfrm>
          <a:prstGeom prst="rect">
            <a:avLst/>
          </a:prstGeom>
        </p:spPr>
        <p:txBody>
          <a:bodyPr anchor="b"/>
          <a:lstStyle>
            <a:lvl1pPr algn="l">
              <a:defRPr sz="6000" b="1" baseline="0">
                <a:solidFill>
                  <a:schemeClr val="tx1"/>
                </a:solidFill>
                <a:latin typeface="Graphik" panose="020B0503030202060203" pitchFamily="34" charset="77"/>
              </a:defRPr>
            </a:lvl1pPr>
          </a:lstStyle>
          <a:p>
            <a:r>
              <a:rPr lang="en-US" dirty="0"/>
              <a:t>INSERT TITLE HERE</a:t>
            </a:r>
            <a:endParaRPr lang="en-CA" dirty="0"/>
          </a:p>
        </p:txBody>
      </p:sp>
      <p:sp>
        <p:nvSpPr>
          <p:cNvPr id="3" name="Subtitle 2">
            <a:extLst>
              <a:ext uri="{FF2B5EF4-FFF2-40B4-BE49-F238E27FC236}">
                <a16:creationId xmlns:a16="http://schemas.microsoft.com/office/drawing/2014/main" id="{76C45029-8616-47E6-9B4D-B3D2823AFC55}"/>
              </a:ext>
            </a:extLst>
          </p:cNvPr>
          <p:cNvSpPr>
            <a:spLocks noGrp="1"/>
          </p:cNvSpPr>
          <p:nvPr>
            <p:ph type="subTitle" idx="1" hasCustomPrompt="1"/>
          </p:nvPr>
        </p:nvSpPr>
        <p:spPr>
          <a:xfrm>
            <a:off x="665295" y="5153891"/>
            <a:ext cx="10732047" cy="1072847"/>
          </a:xfrm>
          <a:prstGeom prst="rect">
            <a:avLst/>
          </a:prstGeom>
        </p:spPr>
        <p:txBody>
          <a:bodyPr>
            <a:normAutofit/>
          </a:bodyPr>
          <a:lstStyle>
            <a:lvl1pPr marL="0" indent="0" algn="l">
              <a:buNone/>
              <a:defRPr sz="2800" b="1" baseline="0">
                <a:solidFill>
                  <a:srgbClr val="A0A0A0"/>
                </a:solidFill>
                <a:latin typeface="Graphik" panose="020B050303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 (if applicable)</a:t>
            </a:r>
            <a:endParaRPr lang="en-CA" dirty="0"/>
          </a:p>
        </p:txBody>
      </p:sp>
    </p:spTree>
    <p:extLst>
      <p:ext uri="{BB962C8B-B14F-4D97-AF65-F5344CB8AC3E}">
        <p14:creationId xmlns:p14="http://schemas.microsoft.com/office/powerpoint/2010/main" val="198325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 Red + Logo">
    <p:bg>
      <p:bgPr>
        <a:solidFill>
          <a:srgbClr val="D5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D30A2-91E0-405E-8A77-BE301F6DAE0C}"/>
              </a:ext>
            </a:extLst>
          </p:cNvPr>
          <p:cNvSpPr>
            <a:spLocks noGrp="1"/>
          </p:cNvSpPr>
          <p:nvPr>
            <p:ph type="ctrTitle" hasCustomPrompt="1"/>
          </p:nvPr>
        </p:nvSpPr>
        <p:spPr>
          <a:xfrm>
            <a:off x="665296" y="631262"/>
            <a:ext cx="7991814" cy="4522628"/>
          </a:xfrm>
          <a:prstGeom prst="rect">
            <a:avLst/>
          </a:prstGeom>
        </p:spPr>
        <p:txBody>
          <a:bodyPr anchor="b"/>
          <a:lstStyle>
            <a:lvl1pPr algn="l">
              <a:defRPr sz="6000" b="1" baseline="0">
                <a:solidFill>
                  <a:schemeClr val="bg1"/>
                </a:solidFill>
                <a:latin typeface="Graphik" panose="020B0503030202060203" pitchFamily="34" charset="77"/>
              </a:defRPr>
            </a:lvl1pPr>
          </a:lstStyle>
          <a:p>
            <a:r>
              <a:rPr lang="en-US" dirty="0"/>
              <a:t>INSERT TITLE HERE</a:t>
            </a:r>
            <a:endParaRPr lang="en-CA" dirty="0"/>
          </a:p>
        </p:txBody>
      </p:sp>
      <p:sp>
        <p:nvSpPr>
          <p:cNvPr id="3" name="Subtitle 2">
            <a:extLst>
              <a:ext uri="{FF2B5EF4-FFF2-40B4-BE49-F238E27FC236}">
                <a16:creationId xmlns:a16="http://schemas.microsoft.com/office/drawing/2014/main" id="{76C45029-8616-47E6-9B4D-B3D2823AFC55}"/>
              </a:ext>
            </a:extLst>
          </p:cNvPr>
          <p:cNvSpPr>
            <a:spLocks noGrp="1"/>
          </p:cNvSpPr>
          <p:nvPr>
            <p:ph type="subTitle" idx="1" hasCustomPrompt="1"/>
          </p:nvPr>
        </p:nvSpPr>
        <p:spPr>
          <a:xfrm>
            <a:off x="665296" y="5153891"/>
            <a:ext cx="7991814" cy="1072847"/>
          </a:xfrm>
          <a:prstGeom prst="rect">
            <a:avLst/>
          </a:prstGeom>
        </p:spPr>
        <p:txBody>
          <a:bodyPr>
            <a:normAutofit/>
          </a:bodyPr>
          <a:lstStyle>
            <a:lvl1pPr marL="0" indent="0" algn="l">
              <a:buNone/>
              <a:defRPr sz="2800" b="1" baseline="0">
                <a:solidFill>
                  <a:schemeClr val="bg1"/>
                </a:solidFill>
                <a:latin typeface="Graphik" panose="020B050303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 (if applicable)</a:t>
            </a:r>
            <a:endParaRPr lang="en-CA" dirty="0"/>
          </a:p>
        </p:txBody>
      </p:sp>
      <p:pic>
        <p:nvPicPr>
          <p:cNvPr id="7" name="Picture 6" descr="A close up of a logo&#10;&#10;Description automatically generated">
            <a:extLst>
              <a:ext uri="{FF2B5EF4-FFF2-40B4-BE49-F238E27FC236}">
                <a16:creationId xmlns:a16="http://schemas.microsoft.com/office/drawing/2014/main" id="{A95DB73F-F6E1-4564-AE30-9504EBEAE8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57110" y="3206930"/>
            <a:ext cx="2869594" cy="3019808"/>
          </a:xfrm>
          <a:prstGeom prst="rect">
            <a:avLst/>
          </a:prstGeom>
        </p:spPr>
      </p:pic>
    </p:spTree>
    <p:extLst>
      <p:ext uri="{BB962C8B-B14F-4D97-AF65-F5344CB8AC3E}">
        <p14:creationId xmlns:p14="http://schemas.microsoft.com/office/powerpoint/2010/main" val="4002973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 Red + Logo">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D30A2-91E0-405E-8A77-BE301F6DAE0C}"/>
              </a:ext>
            </a:extLst>
          </p:cNvPr>
          <p:cNvSpPr>
            <a:spLocks noGrp="1"/>
          </p:cNvSpPr>
          <p:nvPr>
            <p:ph type="ctrTitle" hasCustomPrompt="1"/>
          </p:nvPr>
        </p:nvSpPr>
        <p:spPr>
          <a:xfrm>
            <a:off x="665296" y="631262"/>
            <a:ext cx="7991814" cy="4522628"/>
          </a:xfrm>
          <a:prstGeom prst="rect">
            <a:avLst/>
          </a:prstGeom>
        </p:spPr>
        <p:txBody>
          <a:bodyPr anchor="b"/>
          <a:lstStyle>
            <a:lvl1pPr algn="l">
              <a:defRPr sz="6000" b="1" baseline="0">
                <a:solidFill>
                  <a:schemeClr val="bg1"/>
                </a:solidFill>
                <a:latin typeface="Graphik" panose="020B0503030202060203" pitchFamily="34" charset="77"/>
              </a:defRPr>
            </a:lvl1pPr>
          </a:lstStyle>
          <a:p>
            <a:r>
              <a:rPr lang="en-US" dirty="0"/>
              <a:t>INSERT TITLE HERE</a:t>
            </a:r>
            <a:endParaRPr lang="en-CA" dirty="0"/>
          </a:p>
        </p:txBody>
      </p:sp>
      <p:sp>
        <p:nvSpPr>
          <p:cNvPr id="3" name="Subtitle 2">
            <a:extLst>
              <a:ext uri="{FF2B5EF4-FFF2-40B4-BE49-F238E27FC236}">
                <a16:creationId xmlns:a16="http://schemas.microsoft.com/office/drawing/2014/main" id="{76C45029-8616-47E6-9B4D-B3D2823AFC55}"/>
              </a:ext>
            </a:extLst>
          </p:cNvPr>
          <p:cNvSpPr>
            <a:spLocks noGrp="1"/>
          </p:cNvSpPr>
          <p:nvPr>
            <p:ph type="subTitle" idx="1" hasCustomPrompt="1"/>
          </p:nvPr>
        </p:nvSpPr>
        <p:spPr>
          <a:xfrm>
            <a:off x="665296" y="5153891"/>
            <a:ext cx="7991814" cy="1072847"/>
          </a:xfrm>
          <a:prstGeom prst="rect">
            <a:avLst/>
          </a:prstGeom>
        </p:spPr>
        <p:txBody>
          <a:bodyPr>
            <a:normAutofit/>
          </a:bodyPr>
          <a:lstStyle>
            <a:lvl1pPr marL="0" indent="0" algn="l">
              <a:buNone/>
              <a:defRPr sz="2800" b="1" baseline="0">
                <a:solidFill>
                  <a:schemeClr val="bg1"/>
                </a:solidFill>
                <a:latin typeface="Graphik" panose="020B050303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 (if applicable)</a:t>
            </a:r>
            <a:endParaRPr lang="en-CA" dirty="0"/>
          </a:p>
        </p:txBody>
      </p:sp>
      <p:pic>
        <p:nvPicPr>
          <p:cNvPr id="4" name="Picture 3">
            <a:extLst>
              <a:ext uri="{FF2B5EF4-FFF2-40B4-BE49-F238E27FC236}">
                <a16:creationId xmlns:a16="http://schemas.microsoft.com/office/drawing/2014/main" id="{28E1EB3E-38D4-4984-0D94-DB18D93675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3135" y="3204150"/>
            <a:ext cx="2869594" cy="3019808"/>
          </a:xfrm>
          <a:prstGeom prst="rect">
            <a:avLst/>
          </a:prstGeom>
        </p:spPr>
      </p:pic>
    </p:spTree>
    <p:extLst>
      <p:ext uri="{BB962C8B-B14F-4D97-AF65-F5344CB8AC3E}">
        <p14:creationId xmlns:p14="http://schemas.microsoft.com/office/powerpoint/2010/main" val="554960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 Red + Logo">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D30A2-91E0-405E-8A77-BE301F6DAE0C}"/>
              </a:ext>
            </a:extLst>
          </p:cNvPr>
          <p:cNvSpPr>
            <a:spLocks noGrp="1"/>
          </p:cNvSpPr>
          <p:nvPr>
            <p:ph type="ctrTitle" hasCustomPrompt="1"/>
          </p:nvPr>
        </p:nvSpPr>
        <p:spPr>
          <a:xfrm>
            <a:off x="665296" y="631262"/>
            <a:ext cx="7991814" cy="4522628"/>
          </a:xfrm>
          <a:prstGeom prst="rect">
            <a:avLst/>
          </a:prstGeom>
        </p:spPr>
        <p:txBody>
          <a:bodyPr anchor="b"/>
          <a:lstStyle>
            <a:lvl1pPr algn="l">
              <a:defRPr sz="6000" b="1" baseline="0">
                <a:solidFill>
                  <a:schemeClr val="bg1"/>
                </a:solidFill>
                <a:latin typeface="Graphik" panose="020B0503030202060203" pitchFamily="34" charset="77"/>
              </a:defRPr>
            </a:lvl1pPr>
          </a:lstStyle>
          <a:p>
            <a:r>
              <a:rPr lang="en-US" dirty="0"/>
              <a:t>INSERT TITLE HERE</a:t>
            </a:r>
            <a:endParaRPr lang="en-CA" dirty="0"/>
          </a:p>
        </p:txBody>
      </p:sp>
      <p:sp>
        <p:nvSpPr>
          <p:cNvPr id="3" name="Subtitle 2">
            <a:extLst>
              <a:ext uri="{FF2B5EF4-FFF2-40B4-BE49-F238E27FC236}">
                <a16:creationId xmlns:a16="http://schemas.microsoft.com/office/drawing/2014/main" id="{76C45029-8616-47E6-9B4D-B3D2823AFC55}"/>
              </a:ext>
            </a:extLst>
          </p:cNvPr>
          <p:cNvSpPr>
            <a:spLocks noGrp="1"/>
          </p:cNvSpPr>
          <p:nvPr>
            <p:ph type="subTitle" idx="1" hasCustomPrompt="1"/>
          </p:nvPr>
        </p:nvSpPr>
        <p:spPr>
          <a:xfrm>
            <a:off x="665296" y="5153891"/>
            <a:ext cx="7991814" cy="1072847"/>
          </a:xfrm>
          <a:prstGeom prst="rect">
            <a:avLst/>
          </a:prstGeom>
        </p:spPr>
        <p:txBody>
          <a:bodyPr>
            <a:normAutofit/>
          </a:bodyPr>
          <a:lstStyle>
            <a:lvl1pPr marL="0" indent="0" algn="l">
              <a:buNone/>
              <a:defRPr sz="2800" b="1" baseline="0">
                <a:solidFill>
                  <a:schemeClr val="bg1"/>
                </a:solidFill>
                <a:latin typeface="Graphik" panose="020B050303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 (if applicable)</a:t>
            </a:r>
            <a:endParaRPr lang="en-CA" dirty="0"/>
          </a:p>
        </p:txBody>
      </p:sp>
      <p:pic>
        <p:nvPicPr>
          <p:cNvPr id="4" name="Picture 3">
            <a:extLst>
              <a:ext uri="{FF2B5EF4-FFF2-40B4-BE49-F238E27FC236}">
                <a16:creationId xmlns:a16="http://schemas.microsoft.com/office/drawing/2014/main" id="{28E1EB3E-38D4-4984-0D94-DB18D93675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3135" y="3204150"/>
            <a:ext cx="2869594" cy="3019808"/>
          </a:xfrm>
          <a:prstGeom prst="rect">
            <a:avLst/>
          </a:prstGeom>
          <a:effectLst>
            <a:glow rad="127000">
              <a:schemeClr val="bg1">
                <a:alpha val="23430"/>
              </a:schemeClr>
            </a:glow>
          </a:effectLst>
        </p:spPr>
      </p:pic>
    </p:spTree>
    <p:extLst>
      <p:ext uri="{BB962C8B-B14F-4D97-AF65-F5344CB8AC3E}">
        <p14:creationId xmlns:p14="http://schemas.microsoft.com/office/powerpoint/2010/main" val="1081519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Red Logoless">
    <p:bg>
      <p:bgPr>
        <a:solidFill>
          <a:srgbClr val="D50000"/>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5D15C43-1DEF-43C6-8EC2-C36084979E20}"/>
              </a:ext>
            </a:extLst>
          </p:cNvPr>
          <p:cNvSpPr>
            <a:spLocks noGrp="1"/>
          </p:cNvSpPr>
          <p:nvPr>
            <p:ph type="ctrTitle" hasCustomPrompt="1"/>
          </p:nvPr>
        </p:nvSpPr>
        <p:spPr>
          <a:xfrm>
            <a:off x="665295" y="631262"/>
            <a:ext cx="10732048" cy="4522628"/>
          </a:xfrm>
          <a:prstGeom prst="rect">
            <a:avLst/>
          </a:prstGeom>
        </p:spPr>
        <p:txBody>
          <a:bodyPr anchor="b"/>
          <a:lstStyle>
            <a:lvl1pPr algn="l">
              <a:defRPr sz="6000" b="1" baseline="0">
                <a:solidFill>
                  <a:schemeClr val="bg1"/>
                </a:solidFill>
                <a:latin typeface="Graphik" panose="020B0503030202060203" pitchFamily="34" charset="77"/>
              </a:defRPr>
            </a:lvl1pPr>
          </a:lstStyle>
          <a:p>
            <a:r>
              <a:rPr lang="en-US" dirty="0"/>
              <a:t>INSERT TITLE HERE</a:t>
            </a:r>
            <a:endParaRPr lang="en-CA" dirty="0"/>
          </a:p>
        </p:txBody>
      </p:sp>
      <p:sp>
        <p:nvSpPr>
          <p:cNvPr id="6" name="Subtitle 2">
            <a:extLst>
              <a:ext uri="{FF2B5EF4-FFF2-40B4-BE49-F238E27FC236}">
                <a16:creationId xmlns:a16="http://schemas.microsoft.com/office/drawing/2014/main" id="{6B5685BE-3E61-4524-846A-81E7CD10DC79}"/>
              </a:ext>
            </a:extLst>
          </p:cNvPr>
          <p:cNvSpPr>
            <a:spLocks noGrp="1"/>
          </p:cNvSpPr>
          <p:nvPr>
            <p:ph type="subTitle" idx="1" hasCustomPrompt="1"/>
          </p:nvPr>
        </p:nvSpPr>
        <p:spPr>
          <a:xfrm>
            <a:off x="665295" y="5153891"/>
            <a:ext cx="10732047" cy="1072847"/>
          </a:xfrm>
          <a:prstGeom prst="rect">
            <a:avLst/>
          </a:prstGeom>
        </p:spPr>
        <p:txBody>
          <a:bodyPr>
            <a:normAutofit/>
          </a:bodyPr>
          <a:lstStyle>
            <a:lvl1pPr marL="0" indent="0" algn="l">
              <a:buNone/>
              <a:defRPr sz="2800" b="1" baseline="0">
                <a:solidFill>
                  <a:schemeClr val="bg1"/>
                </a:solidFill>
                <a:latin typeface="Graphik" panose="020B050303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 (if applicable)</a:t>
            </a:r>
            <a:endParaRPr lang="en-CA" dirty="0"/>
          </a:p>
        </p:txBody>
      </p:sp>
    </p:spTree>
    <p:extLst>
      <p:ext uri="{BB962C8B-B14F-4D97-AF65-F5344CB8AC3E}">
        <p14:creationId xmlns:p14="http://schemas.microsoft.com/office/powerpoint/2010/main" val="3529938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 Red Logoless">
    <p:bg>
      <p:bgPr>
        <a:solidFill>
          <a:schemeClr val="tx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5D15C43-1DEF-43C6-8EC2-C36084979E20}"/>
              </a:ext>
            </a:extLst>
          </p:cNvPr>
          <p:cNvSpPr>
            <a:spLocks noGrp="1"/>
          </p:cNvSpPr>
          <p:nvPr>
            <p:ph type="ctrTitle" hasCustomPrompt="1"/>
          </p:nvPr>
        </p:nvSpPr>
        <p:spPr>
          <a:xfrm>
            <a:off x="665295" y="631262"/>
            <a:ext cx="10732048" cy="4522628"/>
          </a:xfrm>
          <a:prstGeom prst="rect">
            <a:avLst/>
          </a:prstGeom>
        </p:spPr>
        <p:txBody>
          <a:bodyPr anchor="b"/>
          <a:lstStyle>
            <a:lvl1pPr algn="l">
              <a:defRPr sz="6000" b="1" baseline="0">
                <a:solidFill>
                  <a:schemeClr val="bg1"/>
                </a:solidFill>
                <a:latin typeface="Graphik" panose="020B0503030202060203" pitchFamily="34" charset="77"/>
              </a:defRPr>
            </a:lvl1pPr>
          </a:lstStyle>
          <a:p>
            <a:r>
              <a:rPr lang="en-US" dirty="0"/>
              <a:t>INSERT TITLE HERE</a:t>
            </a:r>
            <a:endParaRPr lang="en-CA" dirty="0"/>
          </a:p>
        </p:txBody>
      </p:sp>
      <p:sp>
        <p:nvSpPr>
          <p:cNvPr id="6" name="Subtitle 2">
            <a:extLst>
              <a:ext uri="{FF2B5EF4-FFF2-40B4-BE49-F238E27FC236}">
                <a16:creationId xmlns:a16="http://schemas.microsoft.com/office/drawing/2014/main" id="{6B5685BE-3E61-4524-846A-81E7CD10DC79}"/>
              </a:ext>
            </a:extLst>
          </p:cNvPr>
          <p:cNvSpPr>
            <a:spLocks noGrp="1"/>
          </p:cNvSpPr>
          <p:nvPr>
            <p:ph type="subTitle" idx="1" hasCustomPrompt="1"/>
          </p:nvPr>
        </p:nvSpPr>
        <p:spPr>
          <a:xfrm>
            <a:off x="665295" y="5153891"/>
            <a:ext cx="10732047" cy="1072847"/>
          </a:xfrm>
          <a:prstGeom prst="rect">
            <a:avLst/>
          </a:prstGeom>
        </p:spPr>
        <p:txBody>
          <a:bodyPr>
            <a:normAutofit/>
          </a:bodyPr>
          <a:lstStyle>
            <a:lvl1pPr marL="0" indent="0" algn="l">
              <a:buNone/>
              <a:defRPr sz="2800" b="1" baseline="0">
                <a:solidFill>
                  <a:schemeClr val="bg1"/>
                </a:solidFill>
                <a:latin typeface="Graphik" panose="020B050303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 (if applicable)</a:t>
            </a:r>
            <a:endParaRPr lang="en-CA" dirty="0"/>
          </a:p>
        </p:txBody>
      </p:sp>
    </p:spTree>
    <p:extLst>
      <p:ext uri="{BB962C8B-B14F-4D97-AF65-F5344CB8AC3E}">
        <p14:creationId xmlns:p14="http://schemas.microsoft.com/office/powerpoint/2010/main" val="172308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 Red Logoless">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5D15C43-1DEF-43C6-8EC2-C36084979E20}"/>
              </a:ext>
            </a:extLst>
          </p:cNvPr>
          <p:cNvSpPr>
            <a:spLocks noGrp="1"/>
          </p:cNvSpPr>
          <p:nvPr>
            <p:ph type="ctrTitle" hasCustomPrompt="1"/>
          </p:nvPr>
        </p:nvSpPr>
        <p:spPr>
          <a:xfrm>
            <a:off x="665295" y="631262"/>
            <a:ext cx="10732048" cy="4522628"/>
          </a:xfrm>
          <a:prstGeom prst="rect">
            <a:avLst/>
          </a:prstGeom>
        </p:spPr>
        <p:txBody>
          <a:bodyPr anchor="b"/>
          <a:lstStyle>
            <a:lvl1pPr algn="l">
              <a:defRPr sz="6000" b="1" baseline="0">
                <a:solidFill>
                  <a:schemeClr val="bg1"/>
                </a:solidFill>
                <a:latin typeface="Graphik" panose="020B0503030202060203" pitchFamily="34" charset="77"/>
              </a:defRPr>
            </a:lvl1pPr>
          </a:lstStyle>
          <a:p>
            <a:r>
              <a:rPr lang="en-US" dirty="0"/>
              <a:t>INSERT TITLE HERE</a:t>
            </a:r>
            <a:endParaRPr lang="en-CA" dirty="0"/>
          </a:p>
        </p:txBody>
      </p:sp>
      <p:sp>
        <p:nvSpPr>
          <p:cNvPr id="6" name="Subtitle 2">
            <a:extLst>
              <a:ext uri="{FF2B5EF4-FFF2-40B4-BE49-F238E27FC236}">
                <a16:creationId xmlns:a16="http://schemas.microsoft.com/office/drawing/2014/main" id="{6B5685BE-3E61-4524-846A-81E7CD10DC79}"/>
              </a:ext>
            </a:extLst>
          </p:cNvPr>
          <p:cNvSpPr>
            <a:spLocks noGrp="1"/>
          </p:cNvSpPr>
          <p:nvPr>
            <p:ph type="subTitle" idx="1" hasCustomPrompt="1"/>
          </p:nvPr>
        </p:nvSpPr>
        <p:spPr>
          <a:xfrm>
            <a:off x="665295" y="5153891"/>
            <a:ext cx="10732047" cy="1072847"/>
          </a:xfrm>
          <a:prstGeom prst="rect">
            <a:avLst/>
          </a:prstGeom>
        </p:spPr>
        <p:txBody>
          <a:bodyPr>
            <a:normAutofit/>
          </a:bodyPr>
          <a:lstStyle>
            <a:lvl1pPr marL="0" indent="0" algn="l">
              <a:buNone/>
              <a:defRPr sz="2800" b="1" baseline="0">
                <a:solidFill>
                  <a:schemeClr val="bg1"/>
                </a:solidFill>
                <a:latin typeface="Graphik" panose="020B050303020206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 (if applicable)</a:t>
            </a:r>
            <a:endParaRPr lang="en-CA" dirty="0"/>
          </a:p>
        </p:txBody>
      </p:sp>
    </p:spTree>
    <p:extLst>
      <p:ext uri="{BB962C8B-B14F-4D97-AF65-F5344CB8AC3E}">
        <p14:creationId xmlns:p14="http://schemas.microsoft.com/office/powerpoint/2010/main" val="4066854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 Ins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D30A2-91E0-405E-8A77-BE301F6DAE0C}"/>
              </a:ext>
            </a:extLst>
          </p:cNvPr>
          <p:cNvSpPr>
            <a:spLocks noGrp="1"/>
          </p:cNvSpPr>
          <p:nvPr>
            <p:ph type="ctrTitle" hasCustomPrompt="1"/>
          </p:nvPr>
        </p:nvSpPr>
        <p:spPr>
          <a:xfrm>
            <a:off x="1524000" y="712519"/>
            <a:ext cx="9144000" cy="5403273"/>
          </a:xfrm>
          <a:prstGeom prst="rect">
            <a:avLst/>
          </a:prstGeom>
        </p:spPr>
        <p:txBody>
          <a:bodyPr anchor="ctr" anchorCtr="0"/>
          <a:lstStyle>
            <a:lvl1pPr algn="ctr">
              <a:defRPr sz="6000" b="1">
                <a:latin typeface="Graphik" panose="020B0503030202060203" pitchFamily="34" charset="77"/>
              </a:defRPr>
            </a:lvl1pPr>
          </a:lstStyle>
          <a:p>
            <a:r>
              <a:rPr lang="en-US" dirty="0"/>
              <a:t>INSERT TITLE HERE</a:t>
            </a:r>
            <a:endParaRPr lang="en-CA" dirty="0"/>
          </a:p>
        </p:txBody>
      </p:sp>
    </p:spTree>
    <p:extLst>
      <p:ext uri="{BB962C8B-B14F-4D97-AF65-F5344CB8AC3E}">
        <p14:creationId xmlns:p14="http://schemas.microsoft.com/office/powerpoint/2010/main" val="2936405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ic Content - One Lin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7FA86-EE57-425C-805D-0A559F59C997}"/>
              </a:ext>
            </a:extLst>
          </p:cNvPr>
          <p:cNvSpPr>
            <a:spLocks noGrp="1"/>
          </p:cNvSpPr>
          <p:nvPr>
            <p:ph type="title" hasCustomPrompt="1"/>
          </p:nvPr>
        </p:nvSpPr>
        <p:spPr>
          <a:xfrm>
            <a:off x="0" y="0"/>
            <a:ext cx="12191999" cy="1325563"/>
          </a:xfrm>
          <a:prstGeom prst="rect">
            <a:avLst/>
          </a:prstGeom>
        </p:spPr>
        <p:txBody>
          <a:bodyPr anchor="ctr" anchorCtr="0"/>
          <a:lstStyle>
            <a:lvl1pPr>
              <a:defRPr b="1">
                <a:latin typeface="Graphik" panose="020B0503030202060203" pitchFamily="34" charset="77"/>
              </a:defRPr>
            </a:lvl1pPr>
          </a:lstStyle>
          <a:p>
            <a:r>
              <a:rPr lang="en-US" dirty="0"/>
              <a:t>  INSERT TWO SPACES + TITLE HERE</a:t>
            </a:r>
            <a:endParaRPr lang="en-CA" dirty="0"/>
          </a:p>
        </p:txBody>
      </p:sp>
      <p:sp>
        <p:nvSpPr>
          <p:cNvPr id="3" name="Content Placeholder 2">
            <a:extLst>
              <a:ext uri="{FF2B5EF4-FFF2-40B4-BE49-F238E27FC236}">
                <a16:creationId xmlns:a16="http://schemas.microsoft.com/office/drawing/2014/main" id="{277524AF-1817-41AB-98E2-33C304EF4F12}"/>
              </a:ext>
            </a:extLst>
          </p:cNvPr>
          <p:cNvSpPr>
            <a:spLocks noGrp="1"/>
          </p:cNvSpPr>
          <p:nvPr>
            <p:ph idx="1" hasCustomPrompt="1"/>
          </p:nvPr>
        </p:nvSpPr>
        <p:spPr>
          <a:xfrm>
            <a:off x="838198" y="1325563"/>
            <a:ext cx="10515600" cy="4932114"/>
          </a:xfrm>
          <a:prstGeom prst="rect">
            <a:avLst/>
          </a:prstGeom>
        </p:spPr>
        <p:txBody>
          <a:bodyPr/>
          <a:lstStyle>
            <a:lvl1pPr marL="0" indent="0">
              <a:buNone/>
              <a:defRPr sz="2400">
                <a:latin typeface="Graphik" panose="020B0503030202060203" pitchFamily="34" charset="77"/>
              </a:defRPr>
            </a:lvl1pPr>
            <a:lvl2pPr>
              <a:defRPr sz="2000"/>
            </a:lvl2pPr>
            <a:lvl3pPr>
              <a:defRPr sz="1800"/>
            </a:lvl3pPr>
            <a:lvl4pPr>
              <a:defRPr sz="1600"/>
            </a:lvl4pPr>
            <a:lvl5pPr>
              <a:defRPr sz="1400"/>
            </a:lvl5pPr>
          </a:lstStyle>
          <a:p>
            <a:pPr lvl="0"/>
            <a:r>
              <a:rPr lang="en-US" dirty="0"/>
              <a:t>Insert text here</a:t>
            </a:r>
          </a:p>
        </p:txBody>
      </p:sp>
      <p:pic>
        <p:nvPicPr>
          <p:cNvPr id="6" name="Picture 5" descr="A close up of a logo&#10;&#10;Description automatically generated">
            <a:extLst>
              <a:ext uri="{FF2B5EF4-FFF2-40B4-BE49-F238E27FC236}">
                <a16:creationId xmlns:a16="http://schemas.microsoft.com/office/drawing/2014/main" id="{BEDD5ADE-CD96-D94B-9806-69B05B2C20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271" y="5912742"/>
            <a:ext cx="11901774" cy="820811"/>
          </a:xfrm>
          <a:prstGeom prst="rect">
            <a:avLst/>
          </a:prstGeom>
        </p:spPr>
      </p:pic>
    </p:spTree>
    <p:extLst>
      <p:ext uri="{BB962C8B-B14F-4D97-AF65-F5344CB8AC3E}">
        <p14:creationId xmlns:p14="http://schemas.microsoft.com/office/powerpoint/2010/main" val="351035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opic Content - Two Lin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7FA86-EE57-425C-805D-0A559F59C997}"/>
              </a:ext>
            </a:extLst>
          </p:cNvPr>
          <p:cNvSpPr>
            <a:spLocks noGrp="1"/>
          </p:cNvSpPr>
          <p:nvPr>
            <p:ph type="title" hasCustomPrompt="1"/>
          </p:nvPr>
        </p:nvSpPr>
        <p:spPr>
          <a:xfrm>
            <a:off x="0" y="-1"/>
            <a:ext cx="12191999" cy="1921883"/>
          </a:xfrm>
          <a:prstGeom prst="rect">
            <a:avLst/>
          </a:prstGeom>
        </p:spPr>
        <p:txBody>
          <a:bodyPr anchor="ctr" anchorCtr="0"/>
          <a:lstStyle>
            <a:lvl1pPr>
              <a:defRPr b="1">
                <a:latin typeface="Graphik" panose="020B0503030202060203" pitchFamily="34" charset="77"/>
              </a:defRPr>
            </a:lvl1pPr>
          </a:lstStyle>
          <a:p>
            <a:r>
              <a:rPr lang="en-US" dirty="0"/>
              <a:t>  INSERT TWO SPACES + TITLE 1st line</a:t>
            </a:r>
            <a:br>
              <a:rPr lang="en-US" dirty="0"/>
            </a:br>
            <a:r>
              <a:rPr lang="en-US" dirty="0"/>
              <a:t>  insert two spaces + title 2nd Line </a:t>
            </a:r>
            <a:endParaRPr lang="en-CA" dirty="0"/>
          </a:p>
        </p:txBody>
      </p:sp>
      <p:sp>
        <p:nvSpPr>
          <p:cNvPr id="3" name="Content Placeholder 2">
            <a:extLst>
              <a:ext uri="{FF2B5EF4-FFF2-40B4-BE49-F238E27FC236}">
                <a16:creationId xmlns:a16="http://schemas.microsoft.com/office/drawing/2014/main" id="{277524AF-1817-41AB-98E2-33C304EF4F12}"/>
              </a:ext>
            </a:extLst>
          </p:cNvPr>
          <p:cNvSpPr>
            <a:spLocks noGrp="1"/>
          </p:cNvSpPr>
          <p:nvPr>
            <p:ph idx="1" hasCustomPrompt="1"/>
          </p:nvPr>
        </p:nvSpPr>
        <p:spPr>
          <a:xfrm>
            <a:off x="838198" y="1921882"/>
            <a:ext cx="10515600" cy="4335793"/>
          </a:xfrm>
          <a:prstGeom prst="rect">
            <a:avLst/>
          </a:prstGeom>
        </p:spPr>
        <p:txBody>
          <a:bodyPr/>
          <a:lstStyle>
            <a:lvl1pPr marL="0" indent="0">
              <a:buNone/>
              <a:defRPr sz="2400">
                <a:latin typeface="Graphik" panose="020B0503030202060203" pitchFamily="34" charset="77"/>
              </a:defRPr>
            </a:lvl1pPr>
            <a:lvl2pPr>
              <a:defRPr sz="2000"/>
            </a:lvl2pPr>
            <a:lvl3pPr>
              <a:defRPr sz="1800"/>
            </a:lvl3pPr>
            <a:lvl4pPr>
              <a:defRPr sz="1600"/>
            </a:lvl4pPr>
            <a:lvl5pPr>
              <a:defRPr sz="1400"/>
            </a:lvl5pPr>
          </a:lstStyle>
          <a:p>
            <a:pPr lvl="0"/>
            <a:r>
              <a:rPr lang="en-US" dirty="0"/>
              <a:t>Insert text here</a:t>
            </a:r>
          </a:p>
        </p:txBody>
      </p:sp>
      <p:pic>
        <p:nvPicPr>
          <p:cNvPr id="5" name="Picture 4" descr="A close up of a logo&#10;&#10;Description automatically generated">
            <a:extLst>
              <a:ext uri="{FF2B5EF4-FFF2-40B4-BE49-F238E27FC236}">
                <a16:creationId xmlns:a16="http://schemas.microsoft.com/office/drawing/2014/main" id="{53C42329-A483-400C-8105-AA7D898372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271" y="5912742"/>
            <a:ext cx="11901774" cy="820811"/>
          </a:xfrm>
          <a:prstGeom prst="rect">
            <a:avLst/>
          </a:prstGeom>
        </p:spPr>
      </p:pic>
    </p:spTree>
    <p:extLst>
      <p:ext uri="{BB962C8B-B14F-4D97-AF65-F5344CB8AC3E}">
        <p14:creationId xmlns:p14="http://schemas.microsoft.com/office/powerpoint/2010/main" val="2153529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bout OrgCode - Narrative">
    <p:bg>
      <p:bgPr>
        <a:solidFill>
          <a:schemeClr val="bg1"/>
        </a:solidFill>
        <a:effectLst/>
      </p:bgPr>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53C42329-A483-400C-8105-AA7D898372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271" y="5912742"/>
            <a:ext cx="11901774" cy="820811"/>
          </a:xfrm>
          <a:prstGeom prst="rect">
            <a:avLst/>
          </a:prstGeom>
        </p:spPr>
      </p:pic>
      <p:sp>
        <p:nvSpPr>
          <p:cNvPr id="3" name="TextBox 2">
            <a:extLst>
              <a:ext uri="{FF2B5EF4-FFF2-40B4-BE49-F238E27FC236}">
                <a16:creationId xmlns:a16="http://schemas.microsoft.com/office/drawing/2014/main" id="{5C81816B-6D0D-4A83-98BE-0D81D51D1952}"/>
              </a:ext>
            </a:extLst>
          </p:cNvPr>
          <p:cNvSpPr txBox="1"/>
          <p:nvPr userDrawn="1"/>
        </p:nvSpPr>
        <p:spPr>
          <a:xfrm>
            <a:off x="4670612" y="5029200"/>
            <a:ext cx="6589059" cy="1200329"/>
          </a:xfrm>
          <a:prstGeom prst="rect">
            <a:avLst/>
          </a:prstGeom>
          <a:noFill/>
        </p:spPr>
        <p:txBody>
          <a:bodyPr wrap="square" rtlCol="0">
            <a:spAutoFit/>
          </a:bodyPr>
          <a:lstStyle/>
          <a:p>
            <a:pPr marL="0" indent="0" algn="r">
              <a:buNone/>
            </a:pPr>
            <a:r>
              <a:rPr lang="en-US" sz="2400" dirty="0">
                <a:solidFill>
                  <a:srgbClr val="D50000"/>
                </a:solidFill>
                <a:latin typeface="Graphik" panose="020B0503030202060203" pitchFamily="34" charset="77"/>
              </a:rPr>
              <a:t>www.OrgCode.com</a:t>
            </a:r>
          </a:p>
          <a:p>
            <a:pPr marL="0" indent="0" algn="r">
              <a:buNone/>
            </a:pPr>
            <a:r>
              <a:rPr lang="en-US" sz="2400" dirty="0">
                <a:solidFill>
                  <a:srgbClr val="D50000"/>
                </a:solidFill>
                <a:latin typeface="Graphik" panose="020B0503030202060203" pitchFamily="34" charset="77"/>
              </a:rPr>
              <a:t>@OrgCode</a:t>
            </a:r>
          </a:p>
          <a:p>
            <a:pPr marL="0" indent="0" algn="r">
              <a:buNone/>
            </a:pPr>
            <a:r>
              <a:rPr lang="en-US" sz="2400" dirty="0">
                <a:solidFill>
                  <a:srgbClr val="D50000"/>
                </a:solidFill>
                <a:latin typeface="Graphik" panose="020B0503030202060203" pitchFamily="34" charset="77"/>
              </a:rPr>
              <a:t>www.FB.com/OrgCode</a:t>
            </a:r>
            <a:endParaRPr lang="en-CA" sz="2400" dirty="0">
              <a:solidFill>
                <a:srgbClr val="D50000"/>
              </a:solidFill>
              <a:latin typeface="Graphik" panose="020B0503030202060203" pitchFamily="34" charset="77"/>
            </a:endParaRPr>
          </a:p>
        </p:txBody>
      </p:sp>
      <p:sp>
        <p:nvSpPr>
          <p:cNvPr id="8" name="TextBox 7">
            <a:extLst>
              <a:ext uri="{FF2B5EF4-FFF2-40B4-BE49-F238E27FC236}">
                <a16:creationId xmlns:a16="http://schemas.microsoft.com/office/drawing/2014/main" id="{20BA051F-5240-40A2-8AC1-D9769E146CF3}"/>
              </a:ext>
            </a:extLst>
          </p:cNvPr>
          <p:cNvSpPr txBox="1"/>
          <p:nvPr userDrawn="1"/>
        </p:nvSpPr>
        <p:spPr>
          <a:xfrm>
            <a:off x="770965" y="1325563"/>
            <a:ext cx="10488706" cy="3416320"/>
          </a:xfrm>
          <a:prstGeom prst="rect">
            <a:avLst/>
          </a:prstGeom>
          <a:noFill/>
        </p:spPr>
        <p:txBody>
          <a:bodyPr wrap="square" rtlCol="0">
            <a:spAutoFit/>
          </a:bodyPr>
          <a:lstStyle/>
          <a:p>
            <a:pPr marL="0" indent="0">
              <a:buNone/>
            </a:pPr>
            <a:r>
              <a:rPr lang="en-US" sz="2400" dirty="0">
                <a:latin typeface="Graphik" panose="020B0503030202060203" pitchFamily="34" charset="77"/>
              </a:rPr>
              <a:t>OrgCode Consulting, Inc. are North American leaders in homeless system transformations, leadership development in homeless services, and technical assistance.</a:t>
            </a:r>
            <a:br>
              <a:rPr lang="en-US" sz="2400" dirty="0">
                <a:latin typeface="Graphik" panose="020B0503030202060203" pitchFamily="34" charset="77"/>
              </a:rPr>
            </a:br>
            <a:br>
              <a:rPr lang="en-US" sz="2400" dirty="0">
                <a:latin typeface="Graphik" panose="020B0503030202060203" pitchFamily="34" charset="77"/>
              </a:rPr>
            </a:br>
            <a:r>
              <a:rPr lang="en-US" sz="2400" dirty="0">
                <a:latin typeface="Graphik" panose="020B0503030202060203" pitchFamily="34" charset="77"/>
              </a:rPr>
              <a:t>OrgCode are merry misfits that disrupt the status quo to be catalysts for better outcomes.</a:t>
            </a:r>
            <a:br>
              <a:rPr lang="en-US" sz="2400" dirty="0">
                <a:latin typeface="Graphik" panose="020B0503030202060203" pitchFamily="34" charset="77"/>
              </a:rPr>
            </a:br>
            <a:br>
              <a:rPr lang="en-US" sz="2400" dirty="0">
                <a:latin typeface="Graphik" panose="020B0503030202060203" pitchFamily="34" charset="77"/>
              </a:rPr>
            </a:br>
            <a:r>
              <a:rPr lang="en-US" sz="2400" dirty="0">
                <a:latin typeface="Graphik" panose="020B0503030202060203" pitchFamily="34" charset="77"/>
              </a:rPr>
              <a:t>Thought leaders in ending homelessness, we advance ideas, create and share resources, and offer training that doesn’t suck.</a:t>
            </a:r>
            <a:endParaRPr lang="en-CA" sz="2400" dirty="0">
              <a:solidFill>
                <a:srgbClr val="D50000"/>
              </a:solidFill>
              <a:latin typeface="Graphik" panose="020B0503030202060203" pitchFamily="34" charset="77"/>
            </a:endParaRPr>
          </a:p>
        </p:txBody>
      </p:sp>
      <p:sp>
        <p:nvSpPr>
          <p:cNvPr id="11" name="Title 1">
            <a:extLst>
              <a:ext uri="{FF2B5EF4-FFF2-40B4-BE49-F238E27FC236}">
                <a16:creationId xmlns:a16="http://schemas.microsoft.com/office/drawing/2014/main" id="{B96B60E9-C00D-470B-8EE2-67A74690626B}"/>
              </a:ext>
            </a:extLst>
          </p:cNvPr>
          <p:cNvSpPr>
            <a:spLocks noGrp="1"/>
          </p:cNvSpPr>
          <p:nvPr>
            <p:ph type="title" hasCustomPrompt="1"/>
          </p:nvPr>
        </p:nvSpPr>
        <p:spPr>
          <a:xfrm>
            <a:off x="0" y="0"/>
            <a:ext cx="12191999" cy="1325563"/>
          </a:xfrm>
          <a:prstGeom prst="rect">
            <a:avLst/>
          </a:prstGeom>
        </p:spPr>
        <p:txBody>
          <a:bodyPr anchor="ctr"/>
          <a:lstStyle>
            <a:lvl1pPr>
              <a:defRPr b="1">
                <a:latin typeface="Graphik" panose="020B0503030202060203" pitchFamily="34" charset="77"/>
              </a:defRPr>
            </a:lvl1pPr>
          </a:lstStyle>
          <a:p>
            <a:r>
              <a:rPr lang="en-US" dirty="0"/>
              <a:t>  ABOUT ORGCODE</a:t>
            </a:r>
          </a:p>
        </p:txBody>
      </p:sp>
    </p:spTree>
    <p:extLst>
      <p:ext uri="{BB962C8B-B14F-4D97-AF65-F5344CB8AC3E}">
        <p14:creationId xmlns:p14="http://schemas.microsoft.com/office/powerpoint/2010/main" val="1886162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OrgCode - Contact">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F0DF670-C5B5-440A-9C04-BFCC7C54D4EC}"/>
              </a:ext>
            </a:extLst>
          </p:cNvPr>
          <p:cNvSpPr>
            <a:spLocks noGrp="1"/>
          </p:cNvSpPr>
          <p:nvPr>
            <p:ph type="title" hasCustomPrompt="1"/>
          </p:nvPr>
        </p:nvSpPr>
        <p:spPr>
          <a:xfrm>
            <a:off x="0" y="0"/>
            <a:ext cx="12191999" cy="1325563"/>
          </a:xfrm>
          <a:prstGeom prst="rect">
            <a:avLst/>
          </a:prstGeom>
        </p:spPr>
        <p:txBody>
          <a:bodyPr anchor="ctr" anchorCtr="0"/>
          <a:lstStyle>
            <a:lvl1pPr>
              <a:defRPr b="1">
                <a:latin typeface="Graphik" panose="020B0503030202060203" pitchFamily="34" charset="77"/>
              </a:defRPr>
            </a:lvl1pPr>
          </a:lstStyle>
          <a:p>
            <a:r>
              <a:rPr lang="en-US" dirty="0"/>
              <a:t>  INSERT TWO SPACES + TITLE HERE</a:t>
            </a:r>
            <a:endParaRPr lang="en-CA" dirty="0"/>
          </a:p>
        </p:txBody>
      </p:sp>
      <p:sp>
        <p:nvSpPr>
          <p:cNvPr id="2" name="TextBox 1">
            <a:extLst>
              <a:ext uri="{FF2B5EF4-FFF2-40B4-BE49-F238E27FC236}">
                <a16:creationId xmlns:a16="http://schemas.microsoft.com/office/drawing/2014/main" id="{F8CC8DC9-F540-4EB7-A8B2-F3CA7B505CCF}"/>
              </a:ext>
            </a:extLst>
          </p:cNvPr>
          <p:cNvSpPr txBox="1"/>
          <p:nvPr userDrawn="1"/>
        </p:nvSpPr>
        <p:spPr>
          <a:xfrm>
            <a:off x="785972" y="1325563"/>
            <a:ext cx="6911788" cy="3562001"/>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dirty="0">
                <a:latin typeface="Graphik" panose="020B0503030202060203" pitchFamily="34" charset="77"/>
              </a:rPr>
              <a:t>EMAIL:		</a:t>
            </a:r>
            <a:r>
              <a:rPr lang="en-US" sz="2400" dirty="0" err="1">
                <a:solidFill>
                  <a:srgbClr val="D50000"/>
                </a:solidFill>
                <a:latin typeface="Graphik" panose="020B0503030202060203" pitchFamily="34" charset="77"/>
              </a:rPr>
              <a:t>info@OrgCode.com</a:t>
            </a:r>
            <a:endParaRPr lang="en-US" sz="2400" dirty="0">
              <a:solidFill>
                <a:srgbClr val="D50000"/>
              </a:solidFill>
              <a:latin typeface="Graphik" panose="020B0503030202060203" pitchFamily="34" charset="77"/>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sz="2400" dirty="0">
              <a:solidFill>
                <a:srgbClr val="D50000"/>
              </a:solidFill>
              <a:latin typeface="Graphik" panose="020B0503030202060203" pitchFamily="34" charset="77"/>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dirty="0">
                <a:latin typeface="Graphik" panose="020B0503030202060203" pitchFamily="34" charset="77"/>
              </a:rPr>
              <a:t>TWITTER:		</a:t>
            </a:r>
            <a:r>
              <a:rPr lang="en-US" sz="2400" dirty="0">
                <a:solidFill>
                  <a:srgbClr val="D50000"/>
                </a:solidFill>
                <a:latin typeface="Graphik" panose="020B0503030202060203" pitchFamily="34" charset="77"/>
              </a:rPr>
              <a:t>@OrgCode</a:t>
            </a:r>
          </a:p>
          <a:p>
            <a:pPr marL="0" indent="0">
              <a:buNone/>
            </a:pPr>
            <a:endParaRPr lang="en-US" sz="2400" dirty="0">
              <a:latin typeface="Graphik" panose="020B0503030202060203" pitchFamily="34" charset="77"/>
            </a:endParaRPr>
          </a:p>
          <a:p>
            <a:pPr marL="0" indent="0">
              <a:buNone/>
            </a:pPr>
            <a:r>
              <a:rPr lang="en-US" sz="2400" dirty="0">
                <a:latin typeface="Graphik" panose="020B0503030202060203" pitchFamily="34" charset="77"/>
              </a:rPr>
              <a:t>WEBSITE:		</a:t>
            </a:r>
            <a:r>
              <a:rPr lang="en-US" sz="2400" dirty="0">
                <a:solidFill>
                  <a:srgbClr val="D50000"/>
                </a:solidFill>
                <a:latin typeface="Graphik" panose="020B0503030202060203" pitchFamily="34" charset="77"/>
              </a:rPr>
              <a:t>www.OrgCode.com</a:t>
            </a:r>
            <a:endParaRPr lang="en-US" sz="2400" dirty="0">
              <a:latin typeface="Graphik" panose="020B0503030202060203" pitchFamily="34" charset="77"/>
            </a:endParaRPr>
          </a:p>
          <a:p>
            <a:pPr marL="0" indent="0">
              <a:buNone/>
            </a:pPr>
            <a:endParaRPr lang="en-US" sz="2400" dirty="0">
              <a:latin typeface="Graphik" panose="020B0503030202060203" pitchFamily="34" charset="77"/>
            </a:endParaRPr>
          </a:p>
          <a:p>
            <a:pPr marL="0" indent="0">
              <a:buNone/>
            </a:pPr>
            <a:r>
              <a:rPr lang="en-US" sz="2400" dirty="0">
                <a:latin typeface="Graphik" panose="020B0503030202060203" pitchFamily="34" charset="77"/>
              </a:rPr>
              <a:t>FACEBOOK: 		</a:t>
            </a:r>
            <a:r>
              <a:rPr lang="en-US" sz="2400" dirty="0">
                <a:solidFill>
                  <a:srgbClr val="D50000"/>
                </a:solidFill>
                <a:latin typeface="Graphik" panose="020B0503030202060203" pitchFamily="34" charset="77"/>
              </a:rPr>
              <a:t>www.FB.com/OrgCode</a:t>
            </a:r>
            <a:endParaRPr lang="en-US" sz="2400" dirty="0">
              <a:latin typeface="Graphik" panose="020B0503030202060203" pitchFamily="34" charset="77"/>
            </a:endParaRPr>
          </a:p>
          <a:p>
            <a:pPr marL="0" indent="0">
              <a:buNone/>
            </a:pPr>
            <a:endParaRPr lang="en-US" sz="2400" dirty="0">
              <a:latin typeface="Graphik" panose="020B0503030202060203" pitchFamily="34" charset="77"/>
            </a:endParaRPr>
          </a:p>
          <a:p>
            <a:pPr marL="0" indent="0">
              <a:buNone/>
            </a:pPr>
            <a:r>
              <a:rPr lang="en-US" sz="2400" dirty="0">
                <a:latin typeface="Graphik" panose="020B0503030202060203" pitchFamily="34" charset="77"/>
              </a:rPr>
              <a:t>PHONE:		</a:t>
            </a:r>
            <a:r>
              <a:rPr lang="en-CA" sz="2400" b="0" i="0" dirty="0">
                <a:solidFill>
                  <a:srgbClr val="D50000"/>
                </a:solidFill>
                <a:effectLst/>
                <a:latin typeface="Graphik" panose="020B0503030202060203" pitchFamily="34" charset="77"/>
              </a:rPr>
              <a:t>1.800.355.0420</a:t>
            </a:r>
            <a:endParaRPr lang="en-CA" sz="2400" dirty="0">
              <a:solidFill>
                <a:srgbClr val="D50000"/>
              </a:solidFill>
              <a:latin typeface="Graphik" panose="020B0503030202060203" pitchFamily="34" charset="77"/>
            </a:endParaRPr>
          </a:p>
        </p:txBody>
      </p:sp>
      <p:grpSp>
        <p:nvGrpSpPr>
          <p:cNvPr id="6" name="Group 5">
            <a:extLst>
              <a:ext uri="{FF2B5EF4-FFF2-40B4-BE49-F238E27FC236}">
                <a16:creationId xmlns:a16="http://schemas.microsoft.com/office/drawing/2014/main" id="{518BF214-206B-3C48-A190-BA0AD6C32A18}"/>
              </a:ext>
            </a:extLst>
          </p:cNvPr>
          <p:cNvGrpSpPr/>
          <p:nvPr userDrawn="1"/>
        </p:nvGrpSpPr>
        <p:grpSpPr>
          <a:xfrm>
            <a:off x="7156910" y="861792"/>
            <a:ext cx="4786485" cy="4975390"/>
            <a:chOff x="7044267" y="941305"/>
            <a:chExt cx="4786485" cy="4975390"/>
          </a:xfrm>
        </p:grpSpPr>
        <p:pic>
          <p:nvPicPr>
            <p:cNvPr id="7" name="Picture 2">
              <a:extLst>
                <a:ext uri="{FF2B5EF4-FFF2-40B4-BE49-F238E27FC236}">
                  <a16:creationId xmlns:a16="http://schemas.microsoft.com/office/drawing/2014/main" id="{AA703446-29C1-4B4C-823F-1CEE3FF0ED7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431" t="-1259" r="25592" b="1259"/>
            <a:stretch/>
          </p:blipFill>
          <p:spPr bwMode="auto">
            <a:xfrm>
              <a:off x="7044267" y="941305"/>
              <a:ext cx="4786485" cy="497539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C54014E-EF32-2142-9FF1-44ED17FF52F6}"/>
                </a:ext>
              </a:extLst>
            </p:cNvPr>
            <p:cNvSpPr txBox="1"/>
            <p:nvPr userDrawn="1"/>
          </p:nvSpPr>
          <p:spPr>
            <a:xfrm>
              <a:off x="7120803" y="1485391"/>
              <a:ext cx="4633411" cy="1015663"/>
            </a:xfrm>
            <a:prstGeom prst="rect">
              <a:avLst/>
            </a:prstGeom>
            <a:noFill/>
          </p:spPr>
          <p:txBody>
            <a:bodyPr wrap="square" rtlCol="0">
              <a:spAutoFit/>
            </a:bodyPr>
            <a:lstStyle/>
            <a:p>
              <a:pPr algn="ctr"/>
              <a:r>
                <a:rPr lang="en-US" sz="3600" dirty="0">
                  <a:solidFill>
                    <a:schemeClr val="bg1"/>
                  </a:solidFill>
                </a:rPr>
                <a:t>Leadership Academy </a:t>
              </a:r>
            </a:p>
            <a:p>
              <a:pPr algn="ctr"/>
              <a:r>
                <a:rPr lang="en-US" sz="2400" dirty="0">
                  <a:solidFill>
                    <a:schemeClr val="bg1"/>
                  </a:solidFill>
                </a:rPr>
                <a:t>October 18-20, 2023</a:t>
              </a:r>
            </a:p>
          </p:txBody>
        </p:sp>
        <p:sp>
          <p:nvSpPr>
            <p:cNvPr id="11" name="TextBox 10">
              <a:extLst>
                <a:ext uri="{FF2B5EF4-FFF2-40B4-BE49-F238E27FC236}">
                  <a16:creationId xmlns:a16="http://schemas.microsoft.com/office/drawing/2014/main" id="{CA0460E6-2C91-E647-8827-A840B2180409}"/>
                </a:ext>
              </a:extLst>
            </p:cNvPr>
            <p:cNvSpPr txBox="1"/>
            <p:nvPr userDrawn="1"/>
          </p:nvSpPr>
          <p:spPr>
            <a:xfrm>
              <a:off x="7120803" y="2493985"/>
              <a:ext cx="4633411" cy="738664"/>
            </a:xfrm>
            <a:prstGeom prst="rect">
              <a:avLst/>
            </a:prstGeom>
            <a:noFill/>
          </p:spPr>
          <p:txBody>
            <a:bodyPr wrap="square" rtlCol="0">
              <a:spAutoFit/>
            </a:bodyPr>
            <a:lstStyle/>
            <a:p>
              <a:pPr algn="ctr"/>
              <a:r>
                <a:rPr lang="en-US" sz="2400" dirty="0">
                  <a:solidFill>
                    <a:schemeClr val="bg1"/>
                  </a:solidFill>
                </a:rPr>
                <a:t>Stonewall Resort</a:t>
              </a:r>
            </a:p>
            <a:p>
              <a:pPr algn="ctr"/>
              <a:r>
                <a:rPr lang="en-US" sz="1800" dirty="0">
                  <a:solidFill>
                    <a:schemeClr val="bg1"/>
                  </a:solidFill>
                </a:rPr>
                <a:t>West Virginia</a:t>
              </a:r>
            </a:p>
          </p:txBody>
        </p:sp>
        <p:sp>
          <p:nvSpPr>
            <p:cNvPr id="12" name="TextBox 11">
              <a:extLst>
                <a:ext uri="{FF2B5EF4-FFF2-40B4-BE49-F238E27FC236}">
                  <a16:creationId xmlns:a16="http://schemas.microsoft.com/office/drawing/2014/main" id="{9165E62D-F240-FA42-B9A3-79CAD3CC00FF}"/>
                </a:ext>
              </a:extLst>
            </p:cNvPr>
            <p:cNvSpPr txBox="1"/>
            <p:nvPr userDrawn="1"/>
          </p:nvSpPr>
          <p:spPr>
            <a:xfrm>
              <a:off x="7120803" y="4349307"/>
              <a:ext cx="4633411" cy="1046440"/>
            </a:xfrm>
            <a:prstGeom prst="rect">
              <a:avLst/>
            </a:prstGeom>
            <a:noFill/>
          </p:spPr>
          <p:txBody>
            <a:bodyPr wrap="square" rtlCol="0">
              <a:spAutoFit/>
            </a:bodyPr>
            <a:lstStyle/>
            <a:p>
              <a:pPr algn="ctr"/>
              <a:r>
                <a:rPr lang="en-US" sz="2400" dirty="0">
                  <a:solidFill>
                    <a:schemeClr val="bg1"/>
                  </a:solidFill>
                </a:rPr>
                <a:t>Spaces fill up quickly!</a:t>
              </a:r>
            </a:p>
            <a:p>
              <a:pPr algn="ctr"/>
              <a:r>
                <a:rPr lang="en-US" sz="1800" dirty="0">
                  <a:solidFill>
                    <a:schemeClr val="bg1"/>
                  </a:solidFill>
                </a:rPr>
                <a:t>Learn more at </a:t>
              </a:r>
            </a:p>
            <a:p>
              <a:pPr algn="ctr"/>
              <a:r>
                <a:rPr lang="en-US" sz="1800" dirty="0" err="1">
                  <a:solidFill>
                    <a:schemeClr val="bg1"/>
                  </a:solidFill>
                </a:rPr>
                <a:t>OrgCode.com</a:t>
              </a:r>
              <a:r>
                <a:rPr lang="en-US" sz="1800" dirty="0">
                  <a:solidFill>
                    <a:schemeClr val="bg1"/>
                  </a:solidFill>
                </a:rPr>
                <a:t>/</a:t>
              </a:r>
              <a:r>
                <a:rPr lang="en-US" sz="2000" dirty="0">
                  <a:solidFill>
                    <a:schemeClr val="bg1"/>
                  </a:solidFill>
                </a:rPr>
                <a:t>leadership-academy-2023</a:t>
              </a:r>
              <a:endParaRPr lang="en-US" sz="1800" dirty="0">
                <a:solidFill>
                  <a:schemeClr val="bg1"/>
                </a:solidFill>
              </a:endParaRPr>
            </a:p>
          </p:txBody>
        </p:sp>
      </p:grpSp>
    </p:spTree>
    <p:extLst>
      <p:ext uri="{BB962C8B-B14F-4D97-AF65-F5344CB8AC3E}">
        <p14:creationId xmlns:p14="http://schemas.microsoft.com/office/powerpoint/2010/main" val="3957818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NUL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7000" b="-7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4832163"/>
      </p:ext>
    </p:extLst>
  </p:cSld>
  <p:clrMap bg1="lt1" tx1="dk1" bg2="lt2" tx2="dk2" accent1="accent1" accent2="accent2" accent3="accent3" accent4="accent4" accent5="accent5" accent6="accent6" hlink="hlink" folHlink="folHlink"/>
  <p:sldLayoutIdLst>
    <p:sldLayoutId id="2147483655" r:id="rId1"/>
    <p:sldLayoutId id="2147483669" r:id="rId2"/>
    <p:sldLayoutId id="2147483649" r:id="rId3"/>
    <p:sldLayoutId id="2147483672" r:id="rId4"/>
    <p:sldLayoutId id="2147483673" r:id="rId5"/>
    <p:sldLayoutId id="2147483670" r:id="rId6"/>
    <p:sldLayoutId id="2147483674" r:id="rId7"/>
    <p:sldLayoutId id="2147483675" r:id="rId8"/>
    <p:sldLayoutId id="2147483654" r:id="rId9"/>
    <p:sldLayoutId id="2147483658" r:id="rId10"/>
    <p:sldLayoutId id="2147483671" r:id="rId11"/>
    <p:sldLayoutId id="2147483659" r:id="rId12"/>
    <p:sldLayoutId id="2147483661" r:id="rId13"/>
  </p:sldLayoutIdLst>
  <p:txStyles>
    <p:titleStyle>
      <a:lvl1pPr algn="l" defTabSz="914400" rtl="0" eaLnBrk="1" latinLnBrk="0" hangingPunct="1">
        <a:lnSpc>
          <a:spcPct val="90000"/>
        </a:lnSpc>
        <a:spcBef>
          <a:spcPct val="0"/>
        </a:spcBef>
        <a:buNone/>
        <a:defRPr sz="4400" kern="1200" cap="all" baseline="0">
          <a:solidFill>
            <a:srgbClr val="D50000"/>
          </a:solidFill>
          <a:latin typeface="Lucida Sans" panose="020B06020305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ucida Sans" panose="020B06020305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ucida Sans" panose="020B06020305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ucida Sans" panose="020B06020305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cida Sans" panose="020B06020305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ucida Sans" panose="020B0602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The Art &amp; Science of Being an Effective Team Leader"/>
          <p:cNvSpPr txBox="1">
            <a:spLocks noGrp="1"/>
          </p:cNvSpPr>
          <p:nvPr>
            <p:ph type="ctrTitle"/>
          </p:nvPr>
        </p:nvSpPr>
        <p:spPr>
          <a:prstGeom prst="rect">
            <a:avLst/>
          </a:prstGeom>
        </p:spPr>
        <p:txBody>
          <a:bodyPr>
            <a:normAutofit/>
          </a:bodyPr>
          <a:lstStyle/>
          <a:p>
            <a:r>
              <a:rPr lang="en-CA" sz="4800" dirty="0">
                <a:effectLst>
                  <a:outerShdw blurRad="50800" dist="38100" dir="2700000" algn="tl" rotWithShape="0">
                    <a:prstClr val="black">
                      <a:alpha val="40000"/>
                    </a:prstClr>
                  </a:outerShdw>
                </a:effectLst>
                <a:latin typeface="Century Gothic" panose="020B0502020202020204" pitchFamily="34" charset="0"/>
              </a:rPr>
              <a:t>Adequate Shelter for People Experiencing Homelessness Across Durham Region</a:t>
            </a:r>
            <a:endParaRPr sz="4800" dirty="0">
              <a:effectLst>
                <a:outerShdw blurRad="50800" dist="38100" dir="2700000" algn="tl" rotWithShape="0">
                  <a:prstClr val="black">
                    <a:alpha val="40000"/>
                  </a:prstClr>
                </a:outerShdw>
              </a:effectLst>
              <a:latin typeface="Century Gothic" panose="020B0502020202020204" pitchFamily="34" charset="0"/>
            </a:endParaRPr>
          </a:p>
        </p:txBody>
      </p:sp>
      <p:sp>
        <p:nvSpPr>
          <p:cNvPr id="370" name="Edmonton"/>
          <p:cNvSpPr txBox="1">
            <a:spLocks noGrp="1"/>
          </p:cNvSpPr>
          <p:nvPr>
            <p:ph type="subTitle" sz="quarter" idx="1"/>
          </p:nvPr>
        </p:nvSpPr>
        <p:spPr>
          <a:prstGeom prst="rect">
            <a:avLst/>
          </a:prstGeom>
          <a:effectLst>
            <a:outerShdw blurRad="50800" dist="38100" dir="2700000" algn="tl" rotWithShape="0">
              <a:prstClr val="black">
                <a:alpha val="40000"/>
              </a:prstClr>
            </a:outerShdw>
          </a:effectLst>
        </p:spPr>
        <p:txBody>
          <a:bodyPr/>
          <a:lstStyle/>
          <a:p>
            <a:r>
              <a:rPr lang="en-US" dirty="0">
                <a:solidFill>
                  <a:srgbClr val="C00000"/>
                </a:solidFill>
                <a:latin typeface="Century Gothic" panose="020B0502020202020204" pitchFamily="34" charset="0"/>
              </a:rPr>
              <a:t>October 2023</a:t>
            </a:r>
            <a:endParaRPr dirty="0">
              <a:solidFill>
                <a:srgbClr val="C00000"/>
              </a:solidFill>
              <a:latin typeface="Century Gothic" panose="020B0502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2668204-943B-4443-8F98-4C6AC66128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719" y="638107"/>
            <a:ext cx="4157336" cy="5219974"/>
          </a:xfrm>
          <a:prstGeom prst="rect">
            <a:avLst/>
          </a:prstGeom>
          <a:ln w="22860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id="{F5DDFF54-8802-3440-9C9F-1E9D6C439A96}"/>
              </a:ext>
            </a:extLst>
          </p:cNvPr>
          <p:cNvSpPr txBox="1"/>
          <p:nvPr/>
        </p:nvSpPr>
        <p:spPr>
          <a:xfrm>
            <a:off x="5723223" y="1591977"/>
            <a:ext cx="5946889" cy="304698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400" dirty="0">
                <a:latin typeface="Century Gothic" panose="020B0502020202020204" pitchFamily="34" charset="0"/>
              </a:rPr>
              <a:t>An extensive review of the homelessness and housing support system conducted by </a:t>
            </a:r>
            <a:r>
              <a:rPr lang="en-US" sz="2400" dirty="0" err="1">
                <a:latin typeface="Century Gothic" panose="020B0502020202020204" pitchFamily="34" charset="0"/>
              </a:rPr>
              <a:t>OrgCode</a:t>
            </a:r>
            <a:r>
              <a:rPr lang="en-US" sz="2400" dirty="0">
                <a:latin typeface="Century Gothic" panose="020B0502020202020204" pitchFamily="34" charset="0"/>
              </a:rPr>
              <a:t> Consulting Inc. in 2022 identified the need for at least 200 additional shelter beds by the end of 2026, with at least 140 of the beds located in Oshawa, Ajax, and/or, </a:t>
            </a:r>
            <a:r>
              <a:rPr lang="en-US" sz="2400" dirty="0" err="1">
                <a:latin typeface="Century Gothic" panose="020B0502020202020204" pitchFamily="34" charset="0"/>
              </a:rPr>
              <a:t>Whitby</a:t>
            </a:r>
            <a:r>
              <a:rPr lang="en-US" sz="2400" dirty="0">
                <a:latin typeface="Century Gothic" panose="020B0502020202020204" pitchFamily="34" charset="0"/>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2668204-943B-4443-8F98-4C6AC66128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719" y="638107"/>
            <a:ext cx="4157336" cy="5219974"/>
          </a:xfrm>
          <a:prstGeom prst="rect">
            <a:avLst/>
          </a:prstGeom>
          <a:ln w="22860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id="{F5DDFF54-8802-3440-9C9F-1E9D6C439A96}"/>
              </a:ext>
            </a:extLst>
          </p:cNvPr>
          <p:cNvSpPr txBox="1"/>
          <p:nvPr/>
        </p:nvSpPr>
        <p:spPr>
          <a:xfrm>
            <a:off x="5723223" y="1591977"/>
            <a:ext cx="5946889" cy="2677656"/>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400" dirty="0">
                <a:latin typeface="Century Gothic" panose="020B0502020202020204" pitchFamily="34" charset="0"/>
              </a:rPr>
              <a:t>An open survey on homelessness and housing across Durham Region as part of the development of the report found that 78% of respondents indicated that shelter beds should be expanded throughout Durham Region.</a:t>
            </a:r>
          </a:p>
        </p:txBody>
      </p:sp>
    </p:spTree>
    <p:extLst>
      <p:ext uri="{BB962C8B-B14F-4D97-AF65-F5344CB8AC3E}">
        <p14:creationId xmlns:p14="http://schemas.microsoft.com/office/powerpoint/2010/main" val="2535241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2668204-943B-4443-8F98-4C6AC66128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719" y="638107"/>
            <a:ext cx="4157336" cy="5219974"/>
          </a:xfrm>
          <a:prstGeom prst="rect">
            <a:avLst/>
          </a:prstGeom>
          <a:ln w="22860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id="{F5DDFF54-8802-3440-9C9F-1E9D6C439A96}"/>
              </a:ext>
            </a:extLst>
          </p:cNvPr>
          <p:cNvSpPr txBox="1"/>
          <p:nvPr/>
        </p:nvSpPr>
        <p:spPr>
          <a:xfrm>
            <a:off x="5723223" y="1591977"/>
            <a:ext cx="5946889" cy="304698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400" dirty="0">
                <a:latin typeface="Century Gothic" panose="020B0502020202020204" pitchFamily="34" charset="0"/>
              </a:rPr>
              <a:t>Expansion of shelter services was supported by the steering committee and key informants, made up of representatives from non-profit organizations, health care providers, people with lived experience, law enforcement, and community volunteers.</a:t>
            </a:r>
          </a:p>
        </p:txBody>
      </p:sp>
    </p:spTree>
    <p:extLst>
      <p:ext uri="{BB962C8B-B14F-4D97-AF65-F5344CB8AC3E}">
        <p14:creationId xmlns:p14="http://schemas.microsoft.com/office/powerpoint/2010/main" val="1148139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8E218-5D59-CF44-84DC-6A7CE8AAAFFD}"/>
              </a:ext>
            </a:extLst>
          </p:cNvPr>
          <p:cNvSpPr>
            <a:spLocks noGrp="1"/>
          </p:cNvSpPr>
          <p:nvPr>
            <p:ph type="title"/>
          </p:nvPr>
        </p:nvSpPr>
        <p:spPr>
          <a:xfrm>
            <a:off x="0" y="2752217"/>
            <a:ext cx="5440351" cy="1325563"/>
          </a:xfrm>
          <a:effectLst>
            <a:outerShdw blurRad="50800" dist="38100" dir="2700000" algn="tl" rotWithShape="0">
              <a:prstClr val="black">
                <a:alpha val="40000"/>
              </a:prstClr>
            </a:outerShdw>
          </a:effectLst>
        </p:spPr>
        <p:txBody>
          <a:bodyPr/>
          <a:lstStyle/>
          <a:p>
            <a:pPr algn="ctr"/>
            <a:r>
              <a:rPr lang="en-US" dirty="0">
                <a:latin typeface="Century Gothic" panose="020B0502020202020204" pitchFamily="34" charset="0"/>
              </a:rPr>
              <a:t>Homelessness…</a:t>
            </a:r>
          </a:p>
        </p:txBody>
      </p:sp>
      <p:sp>
        <p:nvSpPr>
          <p:cNvPr id="3" name="Content Placeholder 2">
            <a:extLst>
              <a:ext uri="{FF2B5EF4-FFF2-40B4-BE49-F238E27FC236}">
                <a16:creationId xmlns:a16="http://schemas.microsoft.com/office/drawing/2014/main" id="{1EB2A431-B077-8248-8121-4C4E7CF66514}"/>
              </a:ext>
            </a:extLst>
          </p:cNvPr>
          <p:cNvSpPr>
            <a:spLocks noGrp="1"/>
          </p:cNvSpPr>
          <p:nvPr>
            <p:ph idx="1"/>
          </p:nvPr>
        </p:nvSpPr>
        <p:spPr>
          <a:xfrm>
            <a:off x="5440351" y="572322"/>
            <a:ext cx="6617887" cy="5685355"/>
          </a:xfrm>
          <a:effectLst>
            <a:outerShdw blurRad="50800" dist="38100" dir="2700000" algn="tl" rotWithShape="0">
              <a:prstClr val="black">
                <a:alpha val="40000"/>
              </a:prstClr>
            </a:outerShdw>
          </a:effectLst>
        </p:spPr>
        <p:txBody>
          <a:bodyPr anchor="ctr"/>
          <a:lstStyle/>
          <a:p>
            <a:pPr marL="342900" indent="-342900">
              <a:buFont typeface="Wingdings" pitchFamily="2" charset="2"/>
              <a:buChar char="Ø"/>
            </a:pPr>
            <a:r>
              <a:rPr lang="en-US" sz="2000" dirty="0">
                <a:latin typeface="Century Gothic" panose="020B0502020202020204" pitchFamily="34" charset="0"/>
              </a:rPr>
              <a:t>Occurs throughout the Region;</a:t>
            </a:r>
          </a:p>
          <a:p>
            <a:pPr marL="342900" indent="-342900">
              <a:buFont typeface="Wingdings" pitchFamily="2" charset="2"/>
              <a:buChar char="Ø"/>
            </a:pPr>
            <a:r>
              <a:rPr lang="en-US" sz="2000" dirty="0">
                <a:latin typeface="Century Gothic" panose="020B0502020202020204" pitchFamily="34" charset="0"/>
              </a:rPr>
              <a:t>Is on the rise throughout Canada;</a:t>
            </a:r>
          </a:p>
          <a:p>
            <a:pPr marL="342900" indent="-342900">
              <a:buFont typeface="Wingdings" pitchFamily="2" charset="2"/>
              <a:buChar char="Ø"/>
            </a:pPr>
            <a:r>
              <a:rPr lang="en-US" sz="2000" dirty="0">
                <a:latin typeface="Century Gothic" panose="020B0502020202020204" pitchFamily="34" charset="0"/>
              </a:rPr>
              <a:t>Impacts thousands of Canadians daily;</a:t>
            </a:r>
          </a:p>
          <a:p>
            <a:pPr marL="342900" indent="-342900">
              <a:buFont typeface="Wingdings" pitchFamily="2" charset="2"/>
              <a:buChar char="Ø"/>
            </a:pPr>
            <a:r>
              <a:rPr lang="en-US" sz="2000" dirty="0">
                <a:latin typeface="Century Gothic" panose="020B0502020202020204" pitchFamily="34" charset="0"/>
              </a:rPr>
              <a:t>Can be solved through appropriate housing and professional supports;</a:t>
            </a:r>
          </a:p>
          <a:p>
            <a:pPr marL="342900" indent="-342900">
              <a:buFont typeface="Wingdings" pitchFamily="2" charset="2"/>
              <a:buChar char="Ø"/>
            </a:pPr>
            <a:r>
              <a:rPr lang="en-US" sz="2000" dirty="0">
                <a:latin typeface="Century Gothic" panose="020B0502020202020204" pitchFamily="34" charset="0"/>
              </a:rPr>
              <a:t>Requires a high-functioning, evidence-informed system of care to get the best results;</a:t>
            </a:r>
          </a:p>
          <a:p>
            <a:pPr marL="342900" indent="-342900">
              <a:buFont typeface="Wingdings" pitchFamily="2" charset="2"/>
              <a:buChar char="Ø"/>
            </a:pPr>
            <a:r>
              <a:rPr lang="en-US" sz="2000" dirty="0">
                <a:latin typeface="Century Gothic" panose="020B0502020202020204" pitchFamily="34" charset="0"/>
              </a:rPr>
              <a:t>Is well understood by staff and service providers across the Region because of the volume of data collected, participation in creating and using a By Name List, and various sector committees;</a:t>
            </a:r>
          </a:p>
          <a:p>
            <a:pPr marL="342900" indent="-342900">
              <a:buFont typeface="Wingdings" pitchFamily="2" charset="2"/>
              <a:buChar char="Ø"/>
            </a:pPr>
            <a:r>
              <a:rPr lang="en-US" sz="2000" dirty="0">
                <a:latin typeface="Century Gothic" panose="020B0502020202020204" pitchFamily="34" charset="0"/>
              </a:rPr>
              <a:t>Is more often the fault of systems, not the fault of people;</a:t>
            </a:r>
          </a:p>
          <a:p>
            <a:pPr marL="342900" indent="-342900">
              <a:buFont typeface="Wingdings" pitchFamily="2" charset="2"/>
              <a:buChar char="Ø"/>
            </a:pPr>
            <a:r>
              <a:rPr lang="en-US" sz="2000" dirty="0">
                <a:latin typeface="Century Gothic" panose="020B0502020202020204" pitchFamily="34" charset="0"/>
              </a:rPr>
              <a:t>Only happens to three types of people: someone’s parent; someone’s child; someone’s sibling.</a:t>
            </a:r>
          </a:p>
          <a:p>
            <a:pPr marL="342900" indent="-342900">
              <a:buFont typeface="Wingdings" pitchFamily="2" charset="2"/>
              <a:buChar char="Ø"/>
            </a:pPr>
            <a:endParaRPr lang="en-US" sz="2000" dirty="0">
              <a:latin typeface="Century Gothic" panose="020B0502020202020204" pitchFamily="34" charset="0"/>
            </a:endParaRPr>
          </a:p>
        </p:txBody>
      </p:sp>
    </p:spTree>
    <p:extLst>
      <p:ext uri="{BB962C8B-B14F-4D97-AF65-F5344CB8AC3E}">
        <p14:creationId xmlns:p14="http://schemas.microsoft.com/office/powerpoint/2010/main" val="255356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8E218-5D59-CF44-84DC-6A7CE8AAAFFD}"/>
              </a:ext>
            </a:extLst>
          </p:cNvPr>
          <p:cNvSpPr>
            <a:spLocks noGrp="1"/>
          </p:cNvSpPr>
          <p:nvPr>
            <p:ph type="title"/>
          </p:nvPr>
        </p:nvSpPr>
        <p:spPr>
          <a:xfrm>
            <a:off x="0" y="2752217"/>
            <a:ext cx="5446929" cy="1325563"/>
          </a:xfrm>
          <a:effectLst>
            <a:outerShdw blurRad="50800" dist="38100" dir="2700000" algn="tl" rotWithShape="0">
              <a:prstClr val="black">
                <a:alpha val="40000"/>
              </a:prstClr>
            </a:outerShdw>
          </a:effectLst>
        </p:spPr>
        <p:txBody>
          <a:bodyPr/>
          <a:lstStyle/>
          <a:p>
            <a:pPr algn="ctr"/>
            <a:r>
              <a:rPr lang="en-US" dirty="0">
                <a:latin typeface="Century Gothic" panose="020B0502020202020204" pitchFamily="34" charset="0"/>
              </a:rPr>
              <a:t>What is a Shelter?</a:t>
            </a:r>
          </a:p>
        </p:txBody>
      </p:sp>
      <p:sp>
        <p:nvSpPr>
          <p:cNvPr id="3" name="Content Placeholder 2">
            <a:extLst>
              <a:ext uri="{FF2B5EF4-FFF2-40B4-BE49-F238E27FC236}">
                <a16:creationId xmlns:a16="http://schemas.microsoft.com/office/drawing/2014/main" id="{1EB2A431-B077-8248-8121-4C4E7CF66514}"/>
              </a:ext>
            </a:extLst>
          </p:cNvPr>
          <p:cNvSpPr>
            <a:spLocks noGrp="1"/>
          </p:cNvSpPr>
          <p:nvPr>
            <p:ph idx="1"/>
          </p:nvPr>
        </p:nvSpPr>
        <p:spPr>
          <a:xfrm>
            <a:off x="5499557" y="572322"/>
            <a:ext cx="6558681" cy="5685355"/>
          </a:xfrm>
          <a:effectLst>
            <a:outerShdw blurRad="50800" dist="38100" dir="2700000" algn="tl" rotWithShape="0">
              <a:prstClr val="black">
                <a:alpha val="40000"/>
              </a:prstClr>
            </a:outerShdw>
          </a:effectLst>
        </p:spPr>
        <p:txBody>
          <a:bodyPr anchor="ctr"/>
          <a:lstStyle/>
          <a:p>
            <a:r>
              <a:rPr lang="en-US" dirty="0"/>
              <a:t>A shelter is </a:t>
            </a:r>
            <a:r>
              <a:rPr lang="en-US" b="1" dirty="0">
                <a:solidFill>
                  <a:srgbClr val="C00000"/>
                </a:solidFill>
              </a:rPr>
              <a:t>emergency accommodation</a:t>
            </a:r>
            <a:r>
              <a:rPr lang="en-US" dirty="0">
                <a:solidFill>
                  <a:srgbClr val="C00000"/>
                </a:solidFill>
              </a:rPr>
              <a:t> </a:t>
            </a:r>
            <a:r>
              <a:rPr lang="en-US" dirty="0"/>
              <a:t>designed to meet the </a:t>
            </a:r>
            <a:r>
              <a:rPr lang="en-US" b="1" dirty="0">
                <a:solidFill>
                  <a:srgbClr val="C00000"/>
                </a:solidFill>
              </a:rPr>
              <a:t>immediate needs </a:t>
            </a:r>
            <a:r>
              <a:rPr lang="en-US" dirty="0"/>
              <a:t>of people experiencing homelessness, while at the same time focusing on helping the individual, couple and/or family </a:t>
            </a:r>
            <a:r>
              <a:rPr lang="en-US" b="1" dirty="0">
                <a:solidFill>
                  <a:srgbClr val="C00000"/>
                </a:solidFill>
              </a:rPr>
              <a:t>realize permanent housing</a:t>
            </a:r>
            <a:r>
              <a:rPr lang="en-US" dirty="0"/>
              <a:t>. </a:t>
            </a:r>
          </a:p>
          <a:p>
            <a:endParaRPr lang="en-US" dirty="0"/>
          </a:p>
          <a:p>
            <a:r>
              <a:rPr lang="en-US" dirty="0"/>
              <a:t>Shelters are </a:t>
            </a:r>
            <a:r>
              <a:rPr lang="en-US" b="1" dirty="0">
                <a:solidFill>
                  <a:srgbClr val="C00000"/>
                </a:solidFill>
              </a:rPr>
              <a:t>voluntary</a:t>
            </a:r>
            <a:r>
              <a:rPr lang="en-US" dirty="0"/>
              <a:t>. People experiencing homelessness cannot be forced to use shelter or to stay within a shelter 24 hours per day.</a:t>
            </a:r>
          </a:p>
          <a:p>
            <a:endParaRPr lang="en-US" dirty="0"/>
          </a:p>
          <a:p>
            <a:r>
              <a:rPr lang="en-US" dirty="0"/>
              <a:t>Across Canada there are more than 400 permanent homeless shelters providing more than 16,000 beds of service nightly.</a:t>
            </a:r>
          </a:p>
        </p:txBody>
      </p:sp>
    </p:spTree>
    <p:extLst>
      <p:ext uri="{BB962C8B-B14F-4D97-AF65-F5344CB8AC3E}">
        <p14:creationId xmlns:p14="http://schemas.microsoft.com/office/powerpoint/2010/main" val="560964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8E218-5D59-CF44-84DC-6A7CE8AAAFFD}"/>
              </a:ext>
            </a:extLst>
          </p:cNvPr>
          <p:cNvSpPr>
            <a:spLocks noGrp="1"/>
          </p:cNvSpPr>
          <p:nvPr>
            <p:ph type="title"/>
          </p:nvPr>
        </p:nvSpPr>
        <p:spPr>
          <a:xfrm>
            <a:off x="0" y="2752217"/>
            <a:ext cx="5302204" cy="1325563"/>
          </a:xfrm>
          <a:effectLst>
            <a:outerShdw blurRad="50800" dist="38100" dir="2700000" algn="tl" rotWithShape="0">
              <a:prstClr val="black">
                <a:alpha val="40000"/>
              </a:prstClr>
            </a:outerShdw>
          </a:effectLst>
        </p:spPr>
        <p:txBody>
          <a:bodyPr/>
          <a:lstStyle/>
          <a:p>
            <a:pPr algn="ctr"/>
            <a:r>
              <a:rPr lang="en-US" dirty="0">
                <a:latin typeface="Century Gothic" panose="020B0502020202020204" pitchFamily="34" charset="0"/>
              </a:rPr>
              <a:t>What it Means to Be a Lower-Barrier Shelter</a:t>
            </a:r>
          </a:p>
        </p:txBody>
      </p:sp>
      <p:sp>
        <p:nvSpPr>
          <p:cNvPr id="3" name="Content Placeholder 2">
            <a:extLst>
              <a:ext uri="{FF2B5EF4-FFF2-40B4-BE49-F238E27FC236}">
                <a16:creationId xmlns:a16="http://schemas.microsoft.com/office/drawing/2014/main" id="{1EB2A431-B077-8248-8121-4C4E7CF66514}"/>
              </a:ext>
            </a:extLst>
          </p:cNvPr>
          <p:cNvSpPr>
            <a:spLocks noGrp="1"/>
          </p:cNvSpPr>
          <p:nvPr>
            <p:ph idx="1"/>
          </p:nvPr>
        </p:nvSpPr>
        <p:spPr>
          <a:xfrm>
            <a:off x="5486401" y="572322"/>
            <a:ext cx="6525790" cy="5685355"/>
          </a:xfrm>
          <a:effectLst>
            <a:outerShdw blurRad="50800" dist="38100" dir="2700000" algn="tl" rotWithShape="0">
              <a:prstClr val="black">
                <a:alpha val="40000"/>
              </a:prstClr>
            </a:outerShdw>
          </a:effectLst>
        </p:spPr>
        <p:txBody>
          <a:bodyPr/>
          <a:lstStyle/>
          <a:p>
            <a:r>
              <a:rPr lang="en-US" b="1" dirty="0">
                <a:solidFill>
                  <a:srgbClr val="C00000"/>
                </a:solidFill>
              </a:rPr>
              <a:t>Lower-barrier shelters are the preferred approach to sheltering </a:t>
            </a:r>
            <a:r>
              <a:rPr lang="en-US" dirty="0"/>
              <a:t>to ensure that the most vulnerable community members have a safe and appropriate place to sleep and access other services.</a:t>
            </a:r>
          </a:p>
          <a:p>
            <a:endParaRPr lang="en-US" dirty="0"/>
          </a:p>
          <a:p>
            <a:r>
              <a:rPr lang="en-US" b="1" dirty="0">
                <a:solidFill>
                  <a:srgbClr val="C00000"/>
                </a:solidFill>
              </a:rPr>
              <a:t>Lower-barrier does not mean there are no barriers. </a:t>
            </a:r>
            <a:r>
              <a:rPr lang="en-US" dirty="0"/>
              <a:t>Some </a:t>
            </a:r>
            <a:r>
              <a:rPr lang="en-US" dirty="0" err="1"/>
              <a:t>behaviours</a:t>
            </a:r>
            <a:r>
              <a:rPr lang="en-US" dirty="0"/>
              <a:t> in shelter are never welcome:</a:t>
            </a:r>
          </a:p>
          <a:p>
            <a:pPr marL="1028700" lvl="1" indent="-342900">
              <a:buFont typeface="Wingdings" pitchFamily="2" charset="2"/>
              <a:buChar char="Ø"/>
            </a:pPr>
            <a:r>
              <a:rPr lang="en-US" dirty="0">
                <a:solidFill>
                  <a:srgbClr val="C00000"/>
                </a:solidFill>
                <a:latin typeface="Century Gothic" panose="020B0502020202020204" pitchFamily="34" charset="0"/>
              </a:rPr>
              <a:t>Violence or threats of violence;</a:t>
            </a:r>
          </a:p>
          <a:p>
            <a:pPr marL="1028700" lvl="1" indent="-342900">
              <a:buFont typeface="Wingdings" pitchFamily="2" charset="2"/>
              <a:buChar char="Ø"/>
            </a:pPr>
            <a:r>
              <a:rPr lang="en-US" dirty="0">
                <a:solidFill>
                  <a:srgbClr val="C00000"/>
                </a:solidFill>
                <a:latin typeface="Century Gothic" panose="020B0502020202020204" pitchFamily="34" charset="0"/>
              </a:rPr>
              <a:t>Sexual harassment or sexual violence;</a:t>
            </a:r>
          </a:p>
          <a:p>
            <a:pPr marL="1028700" lvl="1" indent="-342900">
              <a:buFont typeface="Wingdings" pitchFamily="2" charset="2"/>
              <a:buChar char="Ø"/>
            </a:pPr>
            <a:r>
              <a:rPr lang="en-US" dirty="0">
                <a:solidFill>
                  <a:srgbClr val="C00000"/>
                </a:solidFill>
                <a:latin typeface="Century Gothic" panose="020B0502020202020204" pitchFamily="34" charset="0"/>
              </a:rPr>
              <a:t>Theft;</a:t>
            </a:r>
          </a:p>
          <a:p>
            <a:pPr marL="1028700" lvl="1" indent="-342900">
              <a:buFont typeface="Wingdings" pitchFamily="2" charset="2"/>
              <a:buChar char="Ø"/>
            </a:pPr>
            <a:r>
              <a:rPr lang="en-US" dirty="0">
                <a:solidFill>
                  <a:srgbClr val="C00000"/>
                </a:solidFill>
                <a:latin typeface="Century Gothic" panose="020B0502020202020204" pitchFamily="34" charset="0"/>
              </a:rPr>
              <a:t>Excessive damage to property;</a:t>
            </a:r>
          </a:p>
          <a:p>
            <a:pPr marL="1028700" lvl="1" indent="-342900">
              <a:buFont typeface="Wingdings" pitchFamily="2" charset="2"/>
              <a:buChar char="Ø"/>
            </a:pPr>
            <a:r>
              <a:rPr lang="en-US" dirty="0">
                <a:solidFill>
                  <a:srgbClr val="C00000"/>
                </a:solidFill>
                <a:latin typeface="Century Gothic" panose="020B0502020202020204" pitchFamily="34" charset="0"/>
              </a:rPr>
              <a:t>Arson; </a:t>
            </a:r>
          </a:p>
          <a:p>
            <a:pPr marL="1028700" lvl="1" indent="-342900">
              <a:buFont typeface="Wingdings" pitchFamily="2" charset="2"/>
              <a:buChar char="Ø"/>
            </a:pPr>
            <a:r>
              <a:rPr lang="en-US" dirty="0">
                <a:solidFill>
                  <a:srgbClr val="C00000"/>
                </a:solidFill>
                <a:latin typeface="Century Gothic" panose="020B0502020202020204" pitchFamily="34" charset="0"/>
              </a:rPr>
              <a:t>Drug dealing.</a:t>
            </a:r>
          </a:p>
        </p:txBody>
      </p:sp>
    </p:spTree>
    <p:extLst>
      <p:ext uri="{BB962C8B-B14F-4D97-AF65-F5344CB8AC3E}">
        <p14:creationId xmlns:p14="http://schemas.microsoft.com/office/powerpoint/2010/main" val="2599778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8E218-5D59-CF44-84DC-6A7CE8AAAFFD}"/>
              </a:ext>
            </a:extLst>
          </p:cNvPr>
          <p:cNvSpPr>
            <a:spLocks noGrp="1"/>
          </p:cNvSpPr>
          <p:nvPr>
            <p:ph type="title"/>
          </p:nvPr>
        </p:nvSpPr>
        <p:spPr>
          <a:xfrm>
            <a:off x="0" y="2752217"/>
            <a:ext cx="5367988" cy="1325563"/>
          </a:xfrm>
          <a:effectLst>
            <a:outerShdw blurRad="50800" dist="38100" dir="2700000" algn="tl" rotWithShape="0">
              <a:prstClr val="black">
                <a:alpha val="40000"/>
              </a:prstClr>
            </a:outerShdw>
          </a:effectLst>
        </p:spPr>
        <p:txBody>
          <a:bodyPr/>
          <a:lstStyle/>
          <a:p>
            <a:pPr algn="ctr"/>
            <a:r>
              <a:rPr lang="en-US" dirty="0">
                <a:latin typeface="Century Gothic" panose="020B0502020202020204" pitchFamily="34" charset="0"/>
              </a:rPr>
              <a:t>Shelter Monitoring</a:t>
            </a:r>
          </a:p>
        </p:txBody>
      </p:sp>
      <p:sp>
        <p:nvSpPr>
          <p:cNvPr id="3" name="Content Placeholder 2">
            <a:extLst>
              <a:ext uri="{FF2B5EF4-FFF2-40B4-BE49-F238E27FC236}">
                <a16:creationId xmlns:a16="http://schemas.microsoft.com/office/drawing/2014/main" id="{1EB2A431-B077-8248-8121-4C4E7CF66514}"/>
              </a:ext>
            </a:extLst>
          </p:cNvPr>
          <p:cNvSpPr>
            <a:spLocks noGrp="1"/>
          </p:cNvSpPr>
          <p:nvPr>
            <p:ph idx="1"/>
          </p:nvPr>
        </p:nvSpPr>
        <p:spPr>
          <a:xfrm>
            <a:off x="5677175" y="78940"/>
            <a:ext cx="6514826" cy="6093217"/>
          </a:xfrm>
          <a:effectLst>
            <a:outerShdw blurRad="50800" dist="38100" dir="2700000" algn="tl" rotWithShape="0">
              <a:prstClr val="black">
                <a:alpha val="40000"/>
              </a:prstClr>
            </a:outerShdw>
          </a:effectLst>
        </p:spPr>
        <p:txBody>
          <a:bodyPr/>
          <a:lstStyle/>
          <a:p>
            <a:r>
              <a:rPr lang="en-US" b="1" dirty="0">
                <a:solidFill>
                  <a:srgbClr val="C00000"/>
                </a:solidFill>
              </a:rPr>
              <a:t>Shelters are monitored on a regular basis by the Service Manager</a:t>
            </a:r>
            <a:r>
              <a:rPr lang="en-US" dirty="0"/>
              <a:t>. The Service Manager examines things like:</a:t>
            </a:r>
          </a:p>
          <a:p>
            <a:pPr marL="1028700" lvl="1" indent="-342900">
              <a:buFont typeface="Wingdings" pitchFamily="2" charset="2"/>
              <a:buChar char="Ø"/>
            </a:pPr>
            <a:r>
              <a:rPr lang="en-US" sz="1800" dirty="0">
                <a:solidFill>
                  <a:srgbClr val="C00000"/>
                </a:solidFill>
                <a:latin typeface="Century Gothic" panose="020B0502020202020204" pitchFamily="34" charset="0"/>
              </a:rPr>
              <a:t>Assistance provided with income, vital documents, housing, mental health services, addiction services, health services, etc.;</a:t>
            </a:r>
          </a:p>
          <a:p>
            <a:pPr marL="1028700" lvl="1" indent="-342900">
              <a:buFont typeface="Wingdings" pitchFamily="2" charset="2"/>
              <a:buChar char="Ø"/>
            </a:pPr>
            <a:r>
              <a:rPr lang="en-US" sz="1800" dirty="0">
                <a:solidFill>
                  <a:srgbClr val="C00000"/>
                </a:solidFill>
                <a:latin typeface="Century Gothic" panose="020B0502020202020204" pitchFamily="34" charset="0"/>
              </a:rPr>
              <a:t>Turn-</a:t>
            </a:r>
            <a:r>
              <a:rPr lang="en-US" sz="1800" dirty="0" err="1">
                <a:solidFill>
                  <a:srgbClr val="C00000"/>
                </a:solidFill>
                <a:latin typeface="Century Gothic" panose="020B0502020202020204" pitchFamily="34" charset="0"/>
              </a:rPr>
              <a:t>aways</a:t>
            </a:r>
            <a:r>
              <a:rPr lang="en-US" sz="1800" dirty="0">
                <a:solidFill>
                  <a:srgbClr val="C00000"/>
                </a:solidFill>
                <a:latin typeface="Century Gothic" panose="020B0502020202020204" pitchFamily="34" charset="0"/>
              </a:rPr>
              <a:t>;</a:t>
            </a:r>
          </a:p>
          <a:p>
            <a:pPr marL="1028700" lvl="1" indent="-342900">
              <a:buFont typeface="Wingdings" pitchFamily="2" charset="2"/>
              <a:buChar char="Ø"/>
            </a:pPr>
            <a:r>
              <a:rPr lang="en-US" sz="1800" dirty="0">
                <a:solidFill>
                  <a:srgbClr val="C00000"/>
                </a:solidFill>
                <a:latin typeface="Century Gothic" panose="020B0502020202020204" pitchFamily="34" charset="0"/>
              </a:rPr>
              <a:t>Service restrictions and service bans;</a:t>
            </a:r>
          </a:p>
          <a:p>
            <a:pPr marL="1028700" lvl="1" indent="-342900">
              <a:buFont typeface="Wingdings" pitchFamily="2" charset="2"/>
              <a:buChar char="Ø"/>
            </a:pPr>
            <a:r>
              <a:rPr lang="en-US" sz="1800" dirty="0">
                <a:solidFill>
                  <a:srgbClr val="C00000"/>
                </a:solidFill>
                <a:latin typeface="Century Gothic" panose="020B0502020202020204" pitchFamily="34" charset="0"/>
              </a:rPr>
              <a:t>Bed utilization patterns;</a:t>
            </a:r>
          </a:p>
          <a:p>
            <a:pPr marL="1028700" lvl="1" indent="-342900">
              <a:buFont typeface="Wingdings" pitchFamily="2" charset="2"/>
              <a:buChar char="Ø"/>
            </a:pPr>
            <a:r>
              <a:rPr lang="en-US" sz="1800" dirty="0">
                <a:solidFill>
                  <a:srgbClr val="C00000"/>
                </a:solidFill>
                <a:latin typeface="Century Gothic" panose="020B0502020202020204" pitchFamily="34" charset="0"/>
              </a:rPr>
              <a:t>Unmet needs of the population served;</a:t>
            </a:r>
          </a:p>
          <a:p>
            <a:pPr marL="1028700" lvl="1" indent="-342900">
              <a:buFont typeface="Wingdings" pitchFamily="2" charset="2"/>
              <a:buChar char="Ø"/>
            </a:pPr>
            <a:r>
              <a:rPr lang="en-US" sz="1800" dirty="0">
                <a:solidFill>
                  <a:srgbClr val="C00000"/>
                </a:solidFill>
                <a:latin typeface="Century Gothic" panose="020B0502020202020204" pitchFamily="34" charset="0"/>
              </a:rPr>
              <a:t>Financial accountability;</a:t>
            </a:r>
          </a:p>
          <a:p>
            <a:pPr marL="1028700" lvl="1" indent="-342900">
              <a:buFont typeface="Wingdings" pitchFamily="2" charset="2"/>
              <a:buChar char="Ø"/>
            </a:pPr>
            <a:r>
              <a:rPr lang="en-US" sz="1800" dirty="0">
                <a:solidFill>
                  <a:srgbClr val="C00000"/>
                </a:solidFill>
                <a:latin typeface="Century Gothic" panose="020B0502020202020204" pitchFamily="34" charset="0"/>
              </a:rPr>
              <a:t>Data collection, privacy, and data security;</a:t>
            </a:r>
          </a:p>
          <a:p>
            <a:pPr marL="1028700" lvl="1" indent="-342900">
              <a:buFont typeface="Wingdings" pitchFamily="2" charset="2"/>
              <a:buChar char="Ø"/>
            </a:pPr>
            <a:r>
              <a:rPr lang="en-US" sz="1800" dirty="0">
                <a:solidFill>
                  <a:srgbClr val="C00000"/>
                </a:solidFill>
                <a:latin typeface="Century Gothic" panose="020B0502020202020204" pitchFamily="34" charset="0"/>
              </a:rPr>
              <a:t>Public Health matters (e.g., decrease disease transmission, safe food preparation, etc.);</a:t>
            </a:r>
          </a:p>
          <a:p>
            <a:pPr marL="1028700" lvl="1" indent="-342900">
              <a:buFont typeface="Wingdings" pitchFamily="2" charset="2"/>
              <a:buChar char="Ø"/>
            </a:pPr>
            <a:r>
              <a:rPr lang="en-US" sz="1800" dirty="0">
                <a:solidFill>
                  <a:srgbClr val="C00000"/>
                </a:solidFill>
                <a:latin typeface="Century Gothic" panose="020B0502020202020204" pitchFamily="34" charset="0"/>
              </a:rPr>
              <a:t>Adherence to shelter standards;</a:t>
            </a:r>
          </a:p>
          <a:p>
            <a:pPr marL="1028700" lvl="1" indent="-342900">
              <a:buFont typeface="Wingdings" pitchFamily="2" charset="2"/>
              <a:buChar char="Ø"/>
            </a:pPr>
            <a:r>
              <a:rPr lang="en-US" sz="1800" dirty="0">
                <a:solidFill>
                  <a:srgbClr val="C00000"/>
                </a:solidFill>
                <a:latin typeface="Century Gothic" panose="020B0502020202020204" pitchFamily="34" charset="0"/>
              </a:rPr>
              <a:t>Training of shelter staff;</a:t>
            </a:r>
          </a:p>
          <a:p>
            <a:pPr marL="1028700" lvl="1" indent="-342900">
              <a:buFont typeface="Wingdings" pitchFamily="2" charset="2"/>
              <a:buChar char="Ø"/>
            </a:pPr>
            <a:r>
              <a:rPr lang="en-US" sz="1800" dirty="0">
                <a:solidFill>
                  <a:srgbClr val="C00000"/>
                </a:solidFill>
                <a:latin typeface="Century Gothic" panose="020B0502020202020204" pitchFamily="34" charset="0"/>
              </a:rPr>
              <a:t>Quality and maintenance of the building;</a:t>
            </a:r>
          </a:p>
          <a:p>
            <a:pPr marL="1028700" lvl="1" indent="-342900">
              <a:buFont typeface="Wingdings" pitchFamily="2" charset="2"/>
              <a:buChar char="Ø"/>
            </a:pPr>
            <a:r>
              <a:rPr lang="en-US" sz="1800" dirty="0">
                <a:solidFill>
                  <a:srgbClr val="C00000"/>
                </a:solidFill>
                <a:latin typeface="Century Gothic" panose="020B0502020202020204" pitchFamily="34" charset="0"/>
              </a:rPr>
              <a:t>Critical incidents;</a:t>
            </a:r>
          </a:p>
          <a:p>
            <a:pPr marL="1028700" lvl="1" indent="-342900">
              <a:buFont typeface="Wingdings" pitchFamily="2" charset="2"/>
              <a:buChar char="Ø"/>
            </a:pPr>
            <a:r>
              <a:rPr lang="en-US" sz="1800" dirty="0">
                <a:solidFill>
                  <a:srgbClr val="C00000"/>
                </a:solidFill>
                <a:latin typeface="Century Gothic" panose="020B0502020202020204" pitchFamily="34" charset="0"/>
              </a:rPr>
              <a:t>Grievance policies and responses;</a:t>
            </a:r>
          </a:p>
          <a:p>
            <a:pPr marL="1028700" lvl="1" indent="-342900">
              <a:buFont typeface="Wingdings" pitchFamily="2" charset="2"/>
              <a:buChar char="Ø"/>
            </a:pPr>
            <a:r>
              <a:rPr lang="en-US" sz="1800" dirty="0" err="1">
                <a:solidFill>
                  <a:srgbClr val="C00000"/>
                </a:solidFill>
                <a:latin typeface="Century Gothic" panose="020B0502020202020204" pitchFamily="34" charset="0"/>
              </a:rPr>
              <a:t>Neighbour</a:t>
            </a:r>
            <a:r>
              <a:rPr lang="en-US" sz="1800" dirty="0">
                <a:solidFill>
                  <a:srgbClr val="C00000"/>
                </a:solidFill>
                <a:latin typeface="Century Gothic" panose="020B0502020202020204" pitchFamily="34" charset="0"/>
              </a:rPr>
              <a:t> relations;</a:t>
            </a:r>
          </a:p>
          <a:p>
            <a:pPr marL="1028700" lvl="1" indent="-342900">
              <a:buFont typeface="Wingdings" pitchFamily="2" charset="2"/>
              <a:buChar char="Ø"/>
            </a:pPr>
            <a:r>
              <a:rPr lang="en-US" sz="1800" dirty="0">
                <a:solidFill>
                  <a:srgbClr val="C00000"/>
                </a:solidFill>
                <a:latin typeface="Century Gothic" panose="020B0502020202020204" pitchFamily="34" charset="0"/>
              </a:rPr>
              <a:t>Adherence to applicable legislation.</a:t>
            </a:r>
          </a:p>
        </p:txBody>
      </p:sp>
    </p:spTree>
    <p:extLst>
      <p:ext uri="{BB962C8B-B14F-4D97-AF65-F5344CB8AC3E}">
        <p14:creationId xmlns:p14="http://schemas.microsoft.com/office/powerpoint/2010/main" val="161898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2" end="12"/>
                                            </p:txEl>
                                          </p:spTgt>
                                        </p:tgtEl>
                                        <p:attrNameLst>
                                          <p:attrName>style.visibility</p:attrName>
                                        </p:attrNameLst>
                                      </p:cBhvr>
                                      <p:to>
                                        <p:strVal val="visible"/>
                                      </p:to>
                                    </p:set>
                                    <p:anim calcmode="lin" valueType="num">
                                      <p:cBhvr additive="base">
                                        <p:cTn id="7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3" end="13"/>
                                            </p:txEl>
                                          </p:spTgt>
                                        </p:tgtEl>
                                        <p:attrNameLst>
                                          <p:attrName>style.visibility</p:attrName>
                                        </p:attrNameLst>
                                      </p:cBhvr>
                                      <p:to>
                                        <p:strVal val="visible"/>
                                      </p:to>
                                    </p:set>
                                    <p:anim calcmode="lin" valueType="num">
                                      <p:cBhvr additive="base">
                                        <p:cTn id="7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
                                            <p:txEl>
                                              <p:pRg st="14" end="14"/>
                                            </p:txEl>
                                          </p:spTgt>
                                        </p:tgtEl>
                                        <p:attrNameLst>
                                          <p:attrName>style.visibility</p:attrName>
                                        </p:attrNameLst>
                                      </p:cBhvr>
                                      <p:to>
                                        <p:strVal val="visible"/>
                                      </p:to>
                                    </p:set>
                                    <p:anim calcmode="lin" valueType="num">
                                      <p:cBhvr additive="base">
                                        <p:cTn id="8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3">
                                            <p:txEl>
                                              <p:pRg st="15" end="15"/>
                                            </p:txEl>
                                          </p:spTgt>
                                        </p:tgtEl>
                                        <p:attrNameLst>
                                          <p:attrName>style.visibility</p:attrName>
                                        </p:attrNameLst>
                                      </p:cBhvr>
                                      <p:to>
                                        <p:strVal val="visible"/>
                                      </p:to>
                                    </p:set>
                                    <p:anim calcmode="lin" valueType="num">
                                      <p:cBhvr additive="base">
                                        <p:cTn id="91"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8E218-5D59-CF44-84DC-6A7CE8AAAFFD}"/>
              </a:ext>
            </a:extLst>
          </p:cNvPr>
          <p:cNvSpPr>
            <a:spLocks noGrp="1"/>
          </p:cNvSpPr>
          <p:nvPr>
            <p:ph type="title"/>
          </p:nvPr>
        </p:nvSpPr>
        <p:spPr>
          <a:xfrm>
            <a:off x="0" y="2752217"/>
            <a:ext cx="5111430" cy="1325563"/>
          </a:xfrm>
          <a:effectLst>
            <a:outerShdw blurRad="50800" dist="38100" dir="2700000" algn="tl" rotWithShape="0">
              <a:prstClr val="black">
                <a:alpha val="40000"/>
              </a:prstClr>
            </a:outerShdw>
          </a:effectLst>
        </p:spPr>
        <p:txBody>
          <a:bodyPr/>
          <a:lstStyle/>
          <a:p>
            <a:pPr algn="ctr"/>
            <a:r>
              <a:rPr lang="en-US" dirty="0">
                <a:latin typeface="Century Gothic" panose="020B0502020202020204" pitchFamily="34" charset="0"/>
              </a:rPr>
              <a:t>Shelters And the Relationship to the Broader Community</a:t>
            </a:r>
          </a:p>
        </p:txBody>
      </p:sp>
      <p:sp>
        <p:nvSpPr>
          <p:cNvPr id="3" name="Content Placeholder 2">
            <a:extLst>
              <a:ext uri="{FF2B5EF4-FFF2-40B4-BE49-F238E27FC236}">
                <a16:creationId xmlns:a16="http://schemas.microsoft.com/office/drawing/2014/main" id="{1EB2A431-B077-8248-8121-4C4E7CF66514}"/>
              </a:ext>
            </a:extLst>
          </p:cNvPr>
          <p:cNvSpPr>
            <a:spLocks noGrp="1"/>
          </p:cNvSpPr>
          <p:nvPr>
            <p:ph idx="1"/>
          </p:nvPr>
        </p:nvSpPr>
        <p:spPr>
          <a:xfrm>
            <a:off x="5111430" y="322343"/>
            <a:ext cx="6242368" cy="5685355"/>
          </a:xfrm>
          <a:effectLst>
            <a:outerShdw blurRad="50800" dist="38100" dir="2700000" algn="tl" rotWithShape="0">
              <a:prstClr val="black">
                <a:alpha val="40000"/>
              </a:prstClr>
            </a:outerShdw>
          </a:effectLst>
        </p:spPr>
        <p:txBody>
          <a:bodyPr/>
          <a:lstStyle/>
          <a:p>
            <a:r>
              <a:rPr lang="en-US" b="1" dirty="0">
                <a:solidFill>
                  <a:srgbClr val="C00000"/>
                </a:solidFill>
              </a:rPr>
              <a:t>Shelters are operated by trained professionals </a:t>
            </a:r>
            <a:r>
              <a:rPr lang="en-US" dirty="0"/>
              <a:t>who engage, serve, and, support people while using shelter.</a:t>
            </a:r>
          </a:p>
          <a:p>
            <a:endParaRPr lang="en-US" dirty="0"/>
          </a:p>
          <a:p>
            <a:r>
              <a:rPr lang="en-US" b="1" dirty="0">
                <a:solidFill>
                  <a:srgbClr val="C00000"/>
                </a:solidFill>
              </a:rPr>
              <a:t>People that use shelter are responsible for their own actions.</a:t>
            </a:r>
            <a:r>
              <a:rPr lang="en-US" dirty="0"/>
              <a:t> However, a shelter can influence the relationship to the broader community through things like fencing and lighting, and informing shelter guests where to smoke and where to gather on property.</a:t>
            </a:r>
          </a:p>
          <a:p>
            <a:endParaRPr lang="en-US" dirty="0"/>
          </a:p>
          <a:p>
            <a:r>
              <a:rPr lang="en-US" dirty="0"/>
              <a:t>Many shelter providers have </a:t>
            </a:r>
            <a:r>
              <a:rPr lang="en-US" b="1" dirty="0">
                <a:solidFill>
                  <a:srgbClr val="C00000"/>
                </a:solidFill>
              </a:rPr>
              <a:t>liaison committees for ongoing dialogue and problem-solving</a:t>
            </a:r>
            <a:r>
              <a:rPr lang="en-US" dirty="0"/>
              <a:t> with businesses and housed residents within vicinity of the shelter. </a:t>
            </a:r>
          </a:p>
        </p:txBody>
      </p:sp>
    </p:spTree>
    <p:extLst>
      <p:ext uri="{BB962C8B-B14F-4D97-AF65-F5344CB8AC3E}">
        <p14:creationId xmlns:p14="http://schemas.microsoft.com/office/powerpoint/2010/main" val="1523862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8E218-5D59-CF44-84DC-6A7CE8AAAFFD}"/>
              </a:ext>
            </a:extLst>
          </p:cNvPr>
          <p:cNvSpPr>
            <a:spLocks noGrp="1"/>
          </p:cNvSpPr>
          <p:nvPr>
            <p:ph type="title"/>
          </p:nvPr>
        </p:nvSpPr>
        <p:spPr>
          <a:xfrm>
            <a:off x="0" y="2752217"/>
            <a:ext cx="4874607" cy="1325563"/>
          </a:xfrm>
          <a:effectLst>
            <a:outerShdw blurRad="50800" dist="38100" dir="2700000" algn="tl" rotWithShape="0">
              <a:prstClr val="black">
                <a:alpha val="40000"/>
              </a:prstClr>
            </a:outerShdw>
          </a:effectLst>
        </p:spPr>
        <p:txBody>
          <a:bodyPr/>
          <a:lstStyle/>
          <a:p>
            <a:pPr algn="ctr"/>
            <a:r>
              <a:rPr lang="en-US" dirty="0">
                <a:latin typeface="Century Gothic" panose="020B0502020202020204" pitchFamily="34" charset="0"/>
              </a:rPr>
              <a:t>Common Opposition to A New Shelter</a:t>
            </a:r>
          </a:p>
        </p:txBody>
      </p:sp>
      <p:sp>
        <p:nvSpPr>
          <p:cNvPr id="3" name="Content Placeholder 2">
            <a:extLst>
              <a:ext uri="{FF2B5EF4-FFF2-40B4-BE49-F238E27FC236}">
                <a16:creationId xmlns:a16="http://schemas.microsoft.com/office/drawing/2014/main" id="{1EB2A431-B077-8248-8121-4C4E7CF66514}"/>
              </a:ext>
            </a:extLst>
          </p:cNvPr>
          <p:cNvSpPr>
            <a:spLocks noGrp="1"/>
          </p:cNvSpPr>
          <p:nvPr>
            <p:ph idx="1"/>
          </p:nvPr>
        </p:nvSpPr>
        <p:spPr>
          <a:xfrm>
            <a:off x="4940391" y="572322"/>
            <a:ext cx="7098113" cy="5685355"/>
          </a:xfrm>
          <a:effectLst>
            <a:outerShdw blurRad="50800" dist="38100" dir="2700000" algn="tl" rotWithShape="0">
              <a:prstClr val="black">
                <a:alpha val="40000"/>
              </a:prstClr>
            </a:outerShdw>
          </a:effectLst>
        </p:spPr>
        <p:txBody>
          <a:bodyPr anchor="ctr"/>
          <a:lstStyle/>
          <a:p>
            <a:r>
              <a:rPr lang="en-US" dirty="0"/>
              <a:t>While often grounded in myths, incomplete facts, opinions or lacking context, the common opposition positions related to shelter are:</a:t>
            </a:r>
          </a:p>
          <a:p>
            <a:pPr marL="1028700" lvl="1" indent="-342900">
              <a:buFont typeface="Wingdings" pitchFamily="2" charset="2"/>
              <a:buChar char="Ø"/>
            </a:pPr>
            <a:r>
              <a:rPr lang="en-US" sz="1600" dirty="0">
                <a:solidFill>
                  <a:srgbClr val="C00000"/>
                </a:solidFill>
                <a:latin typeface="Century Gothic" panose="020B0502020202020204" pitchFamily="34" charset="0"/>
              </a:rPr>
              <a:t>A belief it will increase crime;</a:t>
            </a:r>
          </a:p>
          <a:p>
            <a:pPr marL="1028700" lvl="1" indent="-342900">
              <a:buFont typeface="Wingdings" pitchFamily="2" charset="2"/>
              <a:buChar char="Ø"/>
            </a:pPr>
            <a:r>
              <a:rPr lang="en-US" sz="1600" dirty="0">
                <a:solidFill>
                  <a:srgbClr val="C00000"/>
                </a:solidFill>
                <a:latin typeface="Century Gothic" panose="020B0502020202020204" pitchFamily="34" charset="0"/>
              </a:rPr>
              <a:t>A belief that if children see homelessness it will have a negative impact on them;</a:t>
            </a:r>
          </a:p>
          <a:p>
            <a:pPr marL="1028700" lvl="1" indent="-342900">
              <a:buFont typeface="Wingdings" pitchFamily="2" charset="2"/>
              <a:buChar char="Ø"/>
            </a:pPr>
            <a:r>
              <a:rPr lang="en-US" sz="1600" dirty="0">
                <a:solidFill>
                  <a:srgbClr val="C00000"/>
                </a:solidFill>
                <a:latin typeface="Century Gothic" panose="020B0502020202020204" pitchFamily="34" charset="0"/>
              </a:rPr>
              <a:t>A belief it will erode property values;</a:t>
            </a:r>
          </a:p>
          <a:p>
            <a:pPr marL="1028700" lvl="1" indent="-342900">
              <a:buFont typeface="Wingdings" pitchFamily="2" charset="2"/>
              <a:buChar char="Ø"/>
            </a:pPr>
            <a:r>
              <a:rPr lang="en-US" sz="1600" dirty="0">
                <a:solidFill>
                  <a:srgbClr val="C00000"/>
                </a:solidFill>
                <a:latin typeface="Century Gothic" panose="020B0502020202020204" pitchFamily="34" charset="0"/>
              </a:rPr>
              <a:t>A belief it will be better in a different location;</a:t>
            </a:r>
          </a:p>
          <a:p>
            <a:pPr marL="1028700" lvl="1" indent="-342900">
              <a:buFont typeface="Wingdings" pitchFamily="2" charset="2"/>
              <a:buChar char="Ø"/>
            </a:pPr>
            <a:r>
              <a:rPr lang="en-US" sz="1600" dirty="0">
                <a:solidFill>
                  <a:srgbClr val="C00000"/>
                </a:solidFill>
                <a:latin typeface="Century Gothic" panose="020B0502020202020204" pitchFamily="34" charset="0"/>
              </a:rPr>
              <a:t>A belief it will increase drug use in the community;</a:t>
            </a:r>
          </a:p>
          <a:p>
            <a:pPr marL="1028700" lvl="1" indent="-342900">
              <a:buFont typeface="Wingdings" pitchFamily="2" charset="2"/>
              <a:buChar char="Ø"/>
            </a:pPr>
            <a:r>
              <a:rPr lang="en-US" sz="1600" dirty="0">
                <a:solidFill>
                  <a:srgbClr val="C00000"/>
                </a:solidFill>
                <a:latin typeface="Century Gothic" panose="020B0502020202020204" pitchFamily="34" charset="0"/>
              </a:rPr>
              <a:t>A belief that a different use for a building/property will be better suited to a different purpose/population;</a:t>
            </a:r>
          </a:p>
          <a:p>
            <a:pPr marL="1028700" lvl="1" indent="-342900">
              <a:buFont typeface="Wingdings" pitchFamily="2" charset="2"/>
              <a:buChar char="Ø"/>
            </a:pPr>
            <a:r>
              <a:rPr lang="en-US" sz="1600" dirty="0">
                <a:solidFill>
                  <a:srgbClr val="C00000"/>
                </a:solidFill>
                <a:latin typeface="Century Gothic" panose="020B0502020202020204" pitchFamily="34" charset="0"/>
              </a:rPr>
              <a:t>A belief it will attract people from far away and that people will be bussed in for services;</a:t>
            </a:r>
          </a:p>
          <a:p>
            <a:pPr marL="1028700" lvl="1" indent="-342900">
              <a:buFont typeface="Wingdings" pitchFamily="2" charset="2"/>
              <a:buChar char="Ø"/>
            </a:pPr>
            <a:r>
              <a:rPr lang="en-US" sz="1600" dirty="0">
                <a:solidFill>
                  <a:srgbClr val="C00000"/>
                </a:solidFill>
                <a:latin typeface="Century Gothic" panose="020B0502020202020204" pitchFamily="34" charset="0"/>
              </a:rPr>
              <a:t>A belief the shelter should screen potential shelter users and ensure none of them use drugs, live with mental illness, or have a history of conflict with the law.</a:t>
            </a:r>
            <a:endParaRPr lang="en-US" dirty="0"/>
          </a:p>
        </p:txBody>
      </p:sp>
    </p:spTree>
    <p:extLst>
      <p:ext uri="{BB962C8B-B14F-4D97-AF65-F5344CB8AC3E}">
        <p14:creationId xmlns:p14="http://schemas.microsoft.com/office/powerpoint/2010/main" val="289181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8E218-5D59-CF44-84DC-6A7CE8AAAFFD}"/>
              </a:ext>
            </a:extLst>
          </p:cNvPr>
          <p:cNvSpPr>
            <a:spLocks noGrp="1"/>
          </p:cNvSpPr>
          <p:nvPr>
            <p:ph type="title"/>
          </p:nvPr>
        </p:nvSpPr>
        <p:spPr>
          <a:xfrm>
            <a:off x="0" y="2752217"/>
            <a:ext cx="5269312" cy="1325563"/>
          </a:xfrm>
          <a:effectLst>
            <a:outerShdw blurRad="50800" dist="38100" dir="2700000" algn="tl" rotWithShape="0">
              <a:prstClr val="black">
                <a:alpha val="40000"/>
              </a:prstClr>
            </a:outerShdw>
          </a:effectLst>
        </p:spPr>
        <p:txBody>
          <a:bodyPr/>
          <a:lstStyle/>
          <a:p>
            <a:pPr algn="ctr"/>
            <a:r>
              <a:rPr lang="en-US" dirty="0">
                <a:latin typeface="Century Gothic" panose="020B0502020202020204" pitchFamily="34" charset="0"/>
              </a:rPr>
              <a:t>The Relationship Between Shelters and Encampments In The Ontario Context</a:t>
            </a:r>
          </a:p>
        </p:txBody>
      </p:sp>
      <p:sp>
        <p:nvSpPr>
          <p:cNvPr id="3" name="Content Placeholder 2">
            <a:extLst>
              <a:ext uri="{FF2B5EF4-FFF2-40B4-BE49-F238E27FC236}">
                <a16:creationId xmlns:a16="http://schemas.microsoft.com/office/drawing/2014/main" id="{1EB2A431-B077-8248-8121-4C4E7CF66514}"/>
              </a:ext>
            </a:extLst>
          </p:cNvPr>
          <p:cNvSpPr>
            <a:spLocks noGrp="1"/>
          </p:cNvSpPr>
          <p:nvPr>
            <p:ph idx="1"/>
          </p:nvPr>
        </p:nvSpPr>
        <p:spPr>
          <a:xfrm>
            <a:off x="5157479" y="572322"/>
            <a:ext cx="6795505" cy="5685355"/>
          </a:xfrm>
        </p:spPr>
        <p:txBody>
          <a:bodyPr anchor="ctr"/>
          <a:lstStyle/>
          <a:p>
            <a:r>
              <a:rPr lang="en-CA" sz="2000" dirty="0">
                <a:effectLst>
                  <a:outerShdw blurRad="50800" dist="38100" dir="2700000" algn="tl" rotWithShape="0">
                    <a:prstClr val="black">
                      <a:alpha val="40000"/>
                    </a:prstClr>
                  </a:outerShdw>
                </a:effectLst>
                <a:latin typeface="Century Gothic" panose="020B0502020202020204" pitchFamily="34" charset="0"/>
              </a:rPr>
              <a:t>Earlier in 2023, the </a:t>
            </a:r>
            <a:r>
              <a:rPr lang="en-CA" sz="2000" b="1" dirty="0">
                <a:solidFill>
                  <a:srgbClr val="C00000"/>
                </a:solidFill>
                <a:effectLst>
                  <a:outerShdw blurRad="50800" dist="38100" dir="2700000" algn="tl" rotWithShape="0">
                    <a:prstClr val="black">
                      <a:alpha val="40000"/>
                    </a:prstClr>
                  </a:outerShdw>
                </a:effectLst>
                <a:latin typeface="Century Gothic" panose="020B0502020202020204" pitchFamily="34" charset="0"/>
              </a:rPr>
              <a:t>Ontario Superior Court </a:t>
            </a:r>
            <a:r>
              <a:rPr lang="en-CA" sz="2000" dirty="0">
                <a:effectLst>
                  <a:outerShdw blurRad="50800" dist="38100" dir="2700000" algn="tl" rotWithShape="0">
                    <a:prstClr val="black">
                      <a:alpha val="40000"/>
                    </a:prstClr>
                  </a:outerShdw>
                </a:effectLst>
                <a:latin typeface="Century Gothic" panose="020B0502020202020204" pitchFamily="34" charset="0"/>
              </a:rPr>
              <a:t>Justice Valente </a:t>
            </a:r>
            <a:r>
              <a:rPr lang="en-CA" sz="2000" b="1" dirty="0">
                <a:solidFill>
                  <a:srgbClr val="C00000"/>
                </a:solidFill>
                <a:effectLst>
                  <a:outerShdw blurRad="50800" dist="38100" dir="2700000" algn="tl" rotWithShape="0">
                    <a:prstClr val="black">
                      <a:alpha val="40000"/>
                    </a:prstClr>
                  </a:outerShdw>
                </a:effectLst>
                <a:latin typeface="Century Gothic" panose="020B0502020202020204" pitchFamily="34" charset="0"/>
              </a:rPr>
              <a:t>ruled</a:t>
            </a:r>
            <a:r>
              <a:rPr lang="en-CA" sz="2000" dirty="0">
                <a:effectLst>
                  <a:outerShdw blurRad="50800" dist="38100" dir="2700000" algn="tl" rotWithShape="0">
                    <a:prstClr val="black">
                      <a:alpha val="40000"/>
                    </a:prstClr>
                  </a:outerShdw>
                </a:effectLst>
                <a:latin typeface="Century Gothic" panose="020B0502020202020204" pitchFamily="34" charset="0"/>
              </a:rPr>
              <a:t> that Waterloo Region </a:t>
            </a:r>
            <a:r>
              <a:rPr lang="en-CA" sz="2000" b="1" dirty="0">
                <a:solidFill>
                  <a:srgbClr val="C00000"/>
                </a:solidFill>
                <a:effectLst>
                  <a:outerShdw blurRad="50800" dist="38100" dir="2700000" algn="tl" rotWithShape="0">
                    <a:prstClr val="black">
                      <a:alpha val="40000"/>
                    </a:prstClr>
                  </a:outerShdw>
                </a:effectLst>
                <a:latin typeface="Century Gothic" panose="020B0502020202020204" pitchFamily="34" charset="0"/>
              </a:rPr>
              <a:t>could not evict and dismantle an encampment on public property</a:t>
            </a:r>
            <a:r>
              <a:rPr lang="en-CA" sz="2000" dirty="0">
                <a:solidFill>
                  <a:srgbClr val="C00000"/>
                </a:solidFill>
                <a:effectLst>
                  <a:outerShdw blurRad="50800" dist="38100" dir="2700000" algn="tl" rotWithShape="0">
                    <a:prstClr val="black">
                      <a:alpha val="40000"/>
                    </a:prstClr>
                  </a:outerShdw>
                </a:effectLst>
                <a:latin typeface="Century Gothic" panose="020B0502020202020204" pitchFamily="34" charset="0"/>
              </a:rPr>
              <a:t>. </a:t>
            </a:r>
          </a:p>
          <a:p>
            <a:r>
              <a:rPr lang="en-CA" sz="2000" dirty="0">
                <a:effectLst>
                  <a:outerShdw blurRad="50800" dist="38100" dir="2700000" algn="tl" rotWithShape="0">
                    <a:prstClr val="black">
                      <a:alpha val="40000"/>
                    </a:prstClr>
                  </a:outerShdw>
                </a:effectLst>
                <a:latin typeface="Century Gothic" panose="020B0502020202020204" pitchFamily="34" charset="0"/>
              </a:rPr>
              <a:t>Succinctly, the Justice indicated that removing the encampment would be a violation of Charter Rights of the encampment residents. </a:t>
            </a:r>
            <a:r>
              <a:rPr lang="en-CA" sz="2000" b="1" dirty="0">
                <a:solidFill>
                  <a:srgbClr val="C00000"/>
                </a:solidFill>
                <a:effectLst>
                  <a:outerShdw blurRad="50800" dist="38100" dir="2700000" algn="tl" rotWithShape="0">
                    <a:prstClr val="black">
                      <a:alpha val="40000"/>
                    </a:prstClr>
                  </a:outerShdw>
                </a:effectLst>
                <a:latin typeface="Century Gothic" panose="020B0502020202020204" pitchFamily="34" charset="0"/>
              </a:rPr>
              <a:t>The Justice focused on the residents' rights to life, liberty, and security of the person because of the lack of shelter space.</a:t>
            </a:r>
            <a:r>
              <a:rPr lang="en-CA" sz="2000" dirty="0">
                <a:solidFill>
                  <a:srgbClr val="C00000"/>
                </a:solidFill>
                <a:effectLst>
                  <a:outerShdw blurRad="50800" dist="38100" dir="2700000" algn="tl" rotWithShape="0">
                    <a:prstClr val="black">
                      <a:alpha val="40000"/>
                    </a:prstClr>
                  </a:outerShdw>
                </a:effectLst>
                <a:latin typeface="Century Gothic" panose="020B0502020202020204" pitchFamily="34" charset="0"/>
              </a:rPr>
              <a:t> </a:t>
            </a:r>
            <a:r>
              <a:rPr lang="en-CA" sz="2000" dirty="0">
                <a:effectLst>
                  <a:outerShdw blurRad="50800" dist="38100" dir="2700000" algn="tl" rotWithShape="0">
                    <a:prstClr val="black">
                      <a:alpha val="40000"/>
                    </a:prstClr>
                  </a:outerShdw>
                </a:effectLst>
                <a:latin typeface="Century Gothic" panose="020B0502020202020204" pitchFamily="34" charset="0"/>
              </a:rPr>
              <a:t>The shelter bed had to be operational, available for the specific population group seeking shelter, and accommodating for the individual seeking shelter. </a:t>
            </a:r>
          </a:p>
          <a:p>
            <a:r>
              <a:rPr lang="en-CA" sz="2000" b="1" dirty="0">
                <a:solidFill>
                  <a:srgbClr val="C00000"/>
                </a:solidFill>
                <a:effectLst>
                  <a:outerShdw blurRad="50800" dist="38100" dir="2700000" algn="tl" rotWithShape="0">
                    <a:prstClr val="black">
                      <a:alpha val="40000"/>
                    </a:prstClr>
                  </a:outerShdw>
                </a:effectLst>
                <a:latin typeface="Century Gothic" panose="020B0502020202020204" pitchFamily="34" charset="0"/>
              </a:rPr>
              <a:t>The Justice determined shelter spaces must not split couples, must provide supports, must not “impose rules that cannot be followed due to addiction,” and must accommodate mental or physical disability.</a:t>
            </a:r>
          </a:p>
        </p:txBody>
      </p:sp>
    </p:spTree>
    <p:extLst>
      <p:ext uri="{BB962C8B-B14F-4D97-AF65-F5344CB8AC3E}">
        <p14:creationId xmlns:p14="http://schemas.microsoft.com/office/powerpoint/2010/main" val="1898423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 name="Questions &amp; Comments"/>
          <p:cNvSpPr txBox="1">
            <a:spLocks noGrp="1"/>
          </p:cNvSpPr>
          <p:nvPr>
            <p:ph type="title"/>
          </p:nvPr>
        </p:nvSpPr>
        <p:spPr>
          <a:prstGeom prst="rect">
            <a:avLst/>
          </a:prstGeom>
        </p:spPr>
        <p:txBody>
          <a:bodyPr/>
          <a:lstStyle/>
          <a:p>
            <a:r>
              <a:rPr lang="en-US" dirty="0">
                <a:latin typeface="Century Gothic" panose="020B0502020202020204" pitchFamily="34" charset="0"/>
              </a:rPr>
              <a:t>Thank you!</a:t>
            </a:r>
            <a:endParaRPr dirty="0">
              <a:latin typeface="Century Gothic" panose="020B0502020202020204" pitchFamily="34" charset="0"/>
            </a:endParaRPr>
          </a:p>
        </p:txBody>
      </p:sp>
      <p:sp>
        <p:nvSpPr>
          <p:cNvPr id="1270" name="insert subtitle here (if applicable)"/>
          <p:cNvSpPr txBox="1">
            <a:spLocks noGrp="1"/>
          </p:cNvSpPr>
          <p:nvPr>
            <p:ph type="body" sz="quarter" idx="1"/>
          </p:nvPr>
        </p:nvSpPr>
        <p:spPr>
          <a:prstGeom prst="rect">
            <a:avLst/>
          </a:prstGeom>
        </p:spPr>
        <p:txBody>
          <a:bodyPr/>
          <a:lstStyle/>
          <a:p>
            <a:r>
              <a:rPr lang="en-US" dirty="0" err="1">
                <a:latin typeface="Century Gothic" panose="020B0502020202020204" pitchFamily="34" charset="0"/>
              </a:rPr>
              <a:t>idejong@orgcode.com</a:t>
            </a:r>
            <a:endParaRPr dirty="0">
              <a:latin typeface="Century Gothic" panose="020B0502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xmlns:m="http://schemas.openxmlformats.org/officeDocument/2006/math" xmlns:a14="http://schemas.microsoft.com/office/drawing/2010/main">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rgCode PPT template 2022 v2" id="{F4EE9628-4E13-F54F-8DFF-F2B4E07B9B7B}" vid="{06EAF862-6C1D-864C-9640-F05258D23B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10819</TotalTime>
  <Words>932</Words>
  <Application>Microsoft Macintosh PowerPoint</Application>
  <PresentationFormat>Widescreen</PresentationFormat>
  <Paragraphs>69</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Century Gothic</vt:lpstr>
      <vt:lpstr>Graphik</vt:lpstr>
      <vt:lpstr>Lucida Sans</vt:lpstr>
      <vt:lpstr>Wingdings</vt:lpstr>
      <vt:lpstr>Office Theme</vt:lpstr>
      <vt:lpstr>Adequate Shelter for People Experiencing Homelessness Across Durham Region</vt:lpstr>
      <vt:lpstr>PowerPoint Presentation</vt:lpstr>
      <vt:lpstr>PowerPoint Presentation</vt:lpstr>
      <vt:lpstr>PowerPoint Presentation</vt:lpstr>
      <vt:lpstr>Homelessness…</vt:lpstr>
      <vt:lpstr>What is a Shelter?</vt:lpstr>
      <vt:lpstr>What it Means to Be a Lower-Barrier Shelter</vt:lpstr>
      <vt:lpstr>Shelter Monitoring</vt:lpstr>
      <vt:lpstr>Shelters And the Relationship to the Broader Community</vt:lpstr>
      <vt:lpstr>Common Opposition to A New Shelter</vt:lpstr>
      <vt:lpstr>The Relationship Between Shelters and Encampments In The Ontario Context</vt:lpstr>
      <vt:lpstr>Thank you!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Collaborative Leadership and the Pursuit of Preventing and Ending Homelessness</dc:title>
  <dc:creator>Iain De Jong</dc:creator>
  <cp:lastModifiedBy>Microsoft Office User</cp:lastModifiedBy>
  <cp:revision>63</cp:revision>
  <dcterms:created xsi:type="dcterms:W3CDTF">2023-03-23T17:22:43Z</dcterms:created>
  <dcterms:modified xsi:type="dcterms:W3CDTF">2023-10-03T18:14:16Z</dcterms:modified>
</cp:coreProperties>
</file>